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87" r:id="rId5"/>
    <p:sldMasterId id="2147483667" r:id="rId6"/>
    <p:sldMasterId id="2147483659" r:id="rId7"/>
  </p:sldMasterIdLst>
  <p:notesMasterIdLst>
    <p:notesMasterId r:id="rId25"/>
  </p:notesMasterIdLst>
  <p:handoutMasterIdLst>
    <p:handoutMasterId r:id="rId26"/>
  </p:handoutMasterIdLst>
  <p:sldIdLst>
    <p:sldId id="257" r:id="rId8"/>
    <p:sldId id="283" r:id="rId9"/>
    <p:sldId id="285" r:id="rId10"/>
    <p:sldId id="286" r:id="rId11"/>
    <p:sldId id="265" r:id="rId12"/>
    <p:sldId id="273" r:id="rId13"/>
    <p:sldId id="282" r:id="rId14"/>
    <p:sldId id="279" r:id="rId15"/>
    <p:sldId id="274" r:id="rId16"/>
    <p:sldId id="275" r:id="rId17"/>
    <p:sldId id="287" r:id="rId18"/>
    <p:sldId id="276" r:id="rId19"/>
    <p:sldId id="280" r:id="rId20"/>
    <p:sldId id="272" r:id="rId21"/>
    <p:sldId id="281" r:id="rId22"/>
    <p:sldId id="268" r:id="rId23"/>
    <p:sldId id="271" r:id="rId24"/>
  </p:sldIdLst>
  <p:sldSz cx="9144000" cy="6858000" type="screen4x3"/>
  <p:notesSz cx="6805613" cy="9939338"/>
  <p:defaultTextStyle>
    <a:defPPr>
      <a:defRPr lang="en-AU"/>
    </a:defPPr>
    <a:lvl1pPr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Irvine" initials="KI" lastIdx="3" clrIdx="0">
    <p:extLst>
      <p:ext uri="{19B8F6BF-5375-455C-9EA6-DF929625EA0E}">
        <p15:presenceInfo xmlns:p15="http://schemas.microsoft.com/office/powerpoint/2012/main" userId="S-1-5-21-789336058-651377827-839522115-413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60000"/>
    <a:srgbClr val="FFFF99"/>
    <a:srgbClr val="CDFB25"/>
    <a:srgbClr val="007DCC"/>
    <a:srgbClr val="E4701E"/>
    <a:srgbClr val="FDB913"/>
    <a:srgbClr val="6BAB4D"/>
    <a:srgbClr val="59178A"/>
    <a:srgbClr val="774D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101" autoAdjust="0"/>
  </p:normalViewPr>
  <p:slideViewPr>
    <p:cSldViewPr snapToGrid="0" snapToObjects="1">
      <p:cViewPr varScale="1">
        <p:scale>
          <a:sx n="88" d="100"/>
          <a:sy n="88" d="100"/>
        </p:scale>
        <p:origin x="2220"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pH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Sheet1!$F$1</c:f>
              <c:strCache>
                <c:ptCount val="1"/>
                <c:pt idx="0">
                  <c:v>pH:               </c:v>
                </c:pt>
              </c:strCache>
            </c:strRef>
          </c:tx>
          <c:spPr>
            <a:solidFill>
              <a:schemeClr val="accent1"/>
            </a:solidFill>
            <a:ln>
              <a:noFill/>
            </a:ln>
            <a:effectLst/>
          </c:spPr>
          <c:invertIfNegative val="0"/>
          <c:dPt>
            <c:idx val="10"/>
            <c:invertIfNegative val="0"/>
            <c:bubble3D val="0"/>
            <c:spPr>
              <a:solidFill>
                <a:schemeClr val="accent6"/>
              </a:solidFill>
              <a:ln>
                <a:noFill/>
              </a:ln>
              <a:effectLst/>
            </c:spPr>
          </c:dPt>
          <c:dPt>
            <c:idx val="11"/>
            <c:invertIfNegative val="0"/>
            <c:bubble3D val="0"/>
            <c:spPr>
              <a:solidFill>
                <a:schemeClr val="accent6"/>
              </a:solidFill>
              <a:ln>
                <a:noFill/>
              </a:ln>
              <a:effectLst/>
            </c:spPr>
          </c:dPt>
          <c:dPt>
            <c:idx val="12"/>
            <c:invertIfNegative val="0"/>
            <c:bubble3D val="0"/>
            <c:spPr>
              <a:solidFill>
                <a:schemeClr val="accent6"/>
              </a:solidFill>
              <a:ln>
                <a:noFill/>
              </a:ln>
              <a:effectLst/>
            </c:spPr>
          </c:dPt>
          <c:dPt>
            <c:idx val="13"/>
            <c:invertIfNegative val="0"/>
            <c:bubble3D val="0"/>
            <c:spPr>
              <a:solidFill>
                <a:schemeClr val="accent6"/>
              </a:solidFill>
              <a:ln>
                <a:noFill/>
              </a:ln>
              <a:effectLst/>
            </c:spPr>
          </c:dPt>
          <c:dPt>
            <c:idx val="14"/>
            <c:invertIfNegative val="0"/>
            <c:bubble3D val="0"/>
            <c:spPr>
              <a:solidFill>
                <a:schemeClr val="accent6"/>
              </a:solidFill>
              <a:ln>
                <a:noFill/>
              </a:ln>
              <a:effectLst/>
            </c:spPr>
          </c:dPt>
          <c:dPt>
            <c:idx val="15"/>
            <c:invertIfNegative val="0"/>
            <c:bubble3D val="0"/>
            <c:spPr>
              <a:solidFill>
                <a:schemeClr val="accent6"/>
              </a:solidFill>
              <a:ln>
                <a:noFill/>
              </a:ln>
              <a:effectLst/>
            </c:spPr>
          </c:dPt>
          <c:dPt>
            <c:idx val="16"/>
            <c:invertIfNegative val="0"/>
            <c:bubble3D val="0"/>
            <c:spPr>
              <a:solidFill>
                <a:schemeClr val="accent6"/>
              </a:solidFill>
              <a:ln>
                <a:noFill/>
              </a:ln>
              <a:effectLst/>
            </c:spPr>
          </c:dPt>
          <c:cat>
            <c:multiLvlStrRef>
              <c:f>Sheet1!$A$2:$B$18</c:f>
              <c:multiLvlStrCache>
                <c:ptCount val="17"/>
                <c:lvl>
                  <c:pt idx="0">
                    <c:v>Quarry Rd (pool)</c:v>
                  </c:pt>
                  <c:pt idx="1">
                    <c:v>Quarry Rd (riffle)</c:v>
                  </c:pt>
                  <c:pt idx="2">
                    <c:v>Paris creek LFB site (riffle)</c:v>
                  </c:pt>
                  <c:pt idx="3">
                    <c:v>Paris creek LFB site (pool)</c:v>
                  </c:pt>
                  <c:pt idx="4">
                    <c:v>Paris Creek DS (pool)</c:v>
                  </c:pt>
                  <c:pt idx="5">
                    <c:v>Paris Creek DS (riffle)</c:v>
                  </c:pt>
                  <c:pt idx="6">
                    <c:v>Sunnydale Rd (pool)</c:v>
                  </c:pt>
                  <c:pt idx="7">
                    <c:v>Rushmore Reserve (pool)</c:v>
                  </c:pt>
                  <c:pt idx="8">
                    <c:v>Strathalbyn 2 (Riffle)</c:v>
                  </c:pt>
                  <c:pt idx="9">
                    <c:v>Strathalbyn 2 (Pool)</c:v>
                  </c:pt>
                  <c:pt idx="10">
                    <c:v>Meadows - (Pool) </c:v>
                  </c:pt>
                  <c:pt idx="11">
                    <c:v>Titree Creek  (Riffle) </c:v>
                  </c:pt>
                  <c:pt idx="12">
                    <c:v>Titree Creek (Pool)</c:v>
                  </c:pt>
                  <c:pt idx="13">
                    <c:v>Braeside Rd Finniss (riffle)</c:v>
                  </c:pt>
                  <c:pt idx="14">
                    <c:v>Braeside Rd Finniss (pool)</c:v>
                  </c:pt>
                  <c:pt idx="15">
                    <c:v>Ashbourne Bull Creek (riffle)</c:v>
                  </c:pt>
                  <c:pt idx="16">
                    <c:v>Ashbourne Bull Creek (pool) </c:v>
                  </c:pt>
                </c:lvl>
                <c:lvl>
                  <c:pt idx="0">
                    <c:v>Angas</c:v>
                  </c:pt>
                  <c:pt idx="10">
                    <c:v>Finniss</c:v>
                  </c:pt>
                </c:lvl>
              </c:multiLvlStrCache>
            </c:multiLvlStrRef>
          </c:cat>
          <c:val>
            <c:numRef>
              <c:f>Sheet1!$F$2:$F$18</c:f>
              <c:numCache>
                <c:formatCode>General</c:formatCode>
                <c:ptCount val="17"/>
                <c:pt idx="0">
                  <c:v>8.06</c:v>
                </c:pt>
                <c:pt idx="1">
                  <c:v>8</c:v>
                </c:pt>
                <c:pt idx="2">
                  <c:v>7.97</c:v>
                </c:pt>
                <c:pt idx="3">
                  <c:v>7.86</c:v>
                </c:pt>
                <c:pt idx="4">
                  <c:v>7.73</c:v>
                </c:pt>
                <c:pt idx="5">
                  <c:v>7.93</c:v>
                </c:pt>
                <c:pt idx="6">
                  <c:v>8.016</c:v>
                </c:pt>
                <c:pt idx="7">
                  <c:v>7.7</c:v>
                </c:pt>
                <c:pt idx="8">
                  <c:v>7.62</c:v>
                </c:pt>
                <c:pt idx="9">
                  <c:v>7.9</c:v>
                </c:pt>
                <c:pt idx="10">
                  <c:v>7.48</c:v>
                </c:pt>
                <c:pt idx="11">
                  <c:v>8.35</c:v>
                </c:pt>
                <c:pt idx="12">
                  <c:v>8.3699999999999992</c:v>
                </c:pt>
                <c:pt idx="13">
                  <c:v>8.17</c:v>
                </c:pt>
                <c:pt idx="14">
                  <c:v>8.1300000000000008</c:v>
                </c:pt>
                <c:pt idx="15">
                  <c:v>8.19</c:v>
                </c:pt>
                <c:pt idx="16">
                  <c:v>8.16</c:v>
                </c:pt>
              </c:numCache>
            </c:numRef>
          </c:val>
        </c:ser>
        <c:dLbls>
          <c:showLegendKey val="0"/>
          <c:showVal val="0"/>
          <c:showCatName val="0"/>
          <c:showSerName val="0"/>
          <c:showPercent val="0"/>
          <c:showBubbleSize val="0"/>
        </c:dLbls>
        <c:gapWidth val="219"/>
        <c:overlap val="-27"/>
        <c:axId val="271459368"/>
        <c:axId val="272302304"/>
      </c:barChart>
      <c:catAx>
        <c:axId val="271459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2302304"/>
        <c:crosses val="autoZero"/>
        <c:auto val="1"/>
        <c:lblAlgn val="ctr"/>
        <c:lblOffset val="100"/>
        <c:noMultiLvlLbl val="0"/>
      </c:catAx>
      <c:valAx>
        <c:axId val="272302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pH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145936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4939" y="0"/>
            <a:ext cx="2949099" cy="49696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275061EF-73E6-458C-8F61-DDEAEE2BCBE2}" type="datetimeFigureOut">
              <a:rPr lang="en-AU"/>
              <a:pPr>
                <a:defRPr/>
              </a:pPr>
              <a:t>6/03/2018</a:t>
            </a:fld>
            <a:endParaRPr lang="en-AU"/>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95C746F-29E2-44B8-976E-2382DEFE65B0}" type="slidenum">
              <a:rPr lang="en-AU"/>
              <a:pPr>
                <a:defRPr/>
              </a:pPr>
              <a:t>‹#›</a:t>
            </a:fld>
            <a:endParaRPr lang="en-AU"/>
          </a:p>
        </p:txBody>
      </p:sp>
    </p:spTree>
    <p:extLst>
      <p:ext uri="{BB962C8B-B14F-4D97-AF65-F5344CB8AC3E}">
        <p14:creationId xmlns:p14="http://schemas.microsoft.com/office/powerpoint/2010/main" val="2231993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90A1365C-A171-4DC0-8AF7-935ED5D73E90}" type="datetimeFigureOut">
              <a:rPr lang="en-AU" smtClean="0"/>
              <a:t>6/03/2018</a:t>
            </a:fld>
            <a:endParaRPr lang="en-AU"/>
          </a:p>
        </p:txBody>
      </p:sp>
      <p:sp>
        <p:nvSpPr>
          <p:cNvPr id="4" name="Slide Image Placeholder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FEB360AA-6122-4B7D-8F9C-B41CCCF7BAF0}" type="slidenum">
              <a:rPr lang="en-AU" smtClean="0"/>
              <a:t>‹#›</a:t>
            </a:fld>
            <a:endParaRPr lang="en-AU"/>
          </a:p>
        </p:txBody>
      </p:sp>
    </p:spTree>
    <p:extLst>
      <p:ext uri="{BB962C8B-B14F-4D97-AF65-F5344CB8AC3E}">
        <p14:creationId xmlns:p14="http://schemas.microsoft.com/office/powerpoint/2010/main" val="3987514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Also</a:t>
            </a:r>
            <a:r>
              <a:rPr lang="en-AU" baseline="0" dirty="0" smtClean="0"/>
              <a:t> presenting with me is Sally Maxwell, who puts the science in our citizen science Waterwatch program. She is an aquatic ecologist with DEWNR and has been instrumental in reinvigorating the SA Murray-Darling Basin Waterwatch program. I also want to acknowledge Sylvia Clarke who has done the majority of the work that I will talk about today and Janet and Bruce Brooks of Finniss Catchment group, two incredibly committed and enthusiastic Waterwatch volunteers.</a:t>
            </a:r>
            <a:endParaRPr lang="en-AU" dirty="0"/>
          </a:p>
        </p:txBody>
      </p:sp>
      <p:sp>
        <p:nvSpPr>
          <p:cNvPr id="4" name="Slide Number Placeholder 3"/>
          <p:cNvSpPr>
            <a:spLocks noGrp="1"/>
          </p:cNvSpPr>
          <p:nvPr>
            <p:ph type="sldNum" sz="quarter" idx="10"/>
          </p:nvPr>
        </p:nvSpPr>
        <p:spPr/>
        <p:txBody>
          <a:bodyPr/>
          <a:lstStyle/>
          <a:p>
            <a:fld id="{FEB360AA-6122-4B7D-8F9C-B41CCCF7BAF0}" type="slidenum">
              <a:rPr lang="en-AU" smtClean="0"/>
              <a:t>1</a:t>
            </a:fld>
            <a:endParaRPr lang="en-AU"/>
          </a:p>
        </p:txBody>
      </p:sp>
    </p:spTree>
    <p:extLst>
      <p:ext uri="{BB962C8B-B14F-4D97-AF65-F5344CB8AC3E}">
        <p14:creationId xmlns:p14="http://schemas.microsoft.com/office/powerpoint/2010/main" val="788313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Sally Maxwell: Sorting of</a:t>
            </a:r>
            <a:r>
              <a:rPr lang="en-AU" baseline="0" dirty="0" smtClean="0"/>
              <a:t> the specimens also occurs in partnership with professionals.  Several participants sort and there are professional on hand to confirm id’s and check that trays have had examples of all specimens removed. </a:t>
            </a:r>
          </a:p>
          <a:p>
            <a:r>
              <a:rPr lang="en-AU" baseline="0" dirty="0" smtClean="0"/>
              <a:t>The samples are then sent to a laboratory to confirm the field identifications. This is also the </a:t>
            </a:r>
            <a:r>
              <a:rPr lang="en-AU" baseline="0" dirty="0" err="1" smtClean="0"/>
              <a:t>stardard</a:t>
            </a:r>
            <a:r>
              <a:rPr lang="en-AU" baseline="0" dirty="0" smtClean="0"/>
              <a:t> practise of the EPA.  </a:t>
            </a:r>
            <a:endParaRPr lang="en-AU" dirty="0"/>
          </a:p>
        </p:txBody>
      </p:sp>
      <p:sp>
        <p:nvSpPr>
          <p:cNvPr id="4" name="Slide Number Placeholder 3"/>
          <p:cNvSpPr>
            <a:spLocks noGrp="1"/>
          </p:cNvSpPr>
          <p:nvPr>
            <p:ph type="sldNum" sz="quarter" idx="10"/>
          </p:nvPr>
        </p:nvSpPr>
        <p:spPr/>
        <p:txBody>
          <a:bodyPr/>
          <a:lstStyle/>
          <a:p>
            <a:fld id="{FEB360AA-6122-4B7D-8F9C-B41CCCF7BAF0}" type="slidenum">
              <a:rPr lang="en-AU" smtClean="0"/>
              <a:t>10</a:t>
            </a:fld>
            <a:endParaRPr lang="en-AU"/>
          </a:p>
        </p:txBody>
      </p:sp>
    </p:spTree>
    <p:extLst>
      <p:ext uri="{BB962C8B-B14F-4D97-AF65-F5344CB8AC3E}">
        <p14:creationId xmlns:p14="http://schemas.microsoft.com/office/powerpoint/2010/main" val="3759285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Graph from report</a:t>
            </a:r>
          </a:p>
          <a:p>
            <a:r>
              <a:rPr lang="en-AU" dirty="0" smtClean="0"/>
              <a:t>Getting more buy in from scientists, able to more collaboratively support our corporate goals.</a:t>
            </a:r>
            <a:r>
              <a:rPr lang="en-AU" baseline="0" dirty="0" smtClean="0"/>
              <a:t> </a:t>
            </a:r>
            <a:endParaRPr lang="en-AU" dirty="0" smtClean="0"/>
          </a:p>
          <a:p>
            <a:r>
              <a:rPr lang="en-AU" dirty="0" smtClean="0"/>
              <a:t>Able to report more meaningful measures</a:t>
            </a:r>
            <a:r>
              <a:rPr lang="en-AU" baseline="0" dirty="0" smtClean="0"/>
              <a:t> of catchment condition such as the composition of trait groups in each sample. </a:t>
            </a:r>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475D6EC6-2262-48DF-B16A-4BD1BE5BF5DC}" type="slidenum">
              <a:rPr lang="en-AU" smtClean="0"/>
              <a:t>12</a:t>
            </a:fld>
            <a:endParaRPr lang="en-AU"/>
          </a:p>
        </p:txBody>
      </p:sp>
    </p:spTree>
    <p:extLst>
      <p:ext uri="{BB962C8B-B14F-4D97-AF65-F5344CB8AC3E}">
        <p14:creationId xmlns:p14="http://schemas.microsoft.com/office/powerpoint/2010/main" val="1416822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B360AA-6122-4B7D-8F9C-B41CCCF7BAF0}" type="slidenum">
              <a:rPr lang="en-AU" smtClean="0"/>
              <a:t>13</a:t>
            </a:fld>
            <a:endParaRPr lang="en-AU"/>
          </a:p>
        </p:txBody>
      </p:sp>
    </p:spTree>
    <p:extLst>
      <p:ext uri="{BB962C8B-B14F-4D97-AF65-F5344CB8AC3E}">
        <p14:creationId xmlns:p14="http://schemas.microsoft.com/office/powerpoint/2010/main" val="1345162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Citizen Science projects need to be well planned and managed.</a:t>
            </a:r>
          </a:p>
          <a:p>
            <a:r>
              <a:rPr lang="en-AU" dirty="0" smtClean="0"/>
              <a:t>The whole Waterwatch</a:t>
            </a:r>
            <a:r>
              <a:rPr lang="en-AU" baseline="0" dirty="0" smtClean="0"/>
              <a:t> </a:t>
            </a:r>
            <a:r>
              <a:rPr lang="en-AU" dirty="0" smtClean="0"/>
              <a:t>project loop with the various stages of a project’s development has been redesigned. From the Project and Database design to the publicity recruitment and training, to data collection, storage and moderation, Data analysis, reporting back to participants and publicity again, and finally deciding what actions need to be taken in light of the findings of the project and review whether the project design needs to be adapted to make sure the project is as effective as possible.</a:t>
            </a:r>
          </a:p>
          <a:p>
            <a:endParaRPr lang="en-AU" dirty="0" smtClean="0"/>
          </a:p>
          <a:p>
            <a:r>
              <a:rPr lang="en-AU" dirty="0" smtClean="0"/>
              <a:t>Publicising the project and its findings is really important, as it allows a project to have a much bigger impact.  For example the University of Queensland Birds in Backyards project found that many people who didn’t actively take part in the bird surveys but were kept informed of its progress through newsletters and the website also increased their understanding of local birds and altered their backyards in order to attract them.  </a:t>
            </a:r>
          </a:p>
          <a:p>
            <a:r>
              <a:rPr lang="en-AU" dirty="0" smtClean="0"/>
              <a:t>With so many people involved in Citizen Science projects it is also critical that key partners are involved at the right stages, these are the links in the project.</a:t>
            </a:r>
          </a:p>
          <a:p>
            <a:r>
              <a:rPr lang="en-AU" dirty="0" smtClean="0"/>
              <a:t>These include experts, governments including local government, and NRM boards and of course community members.  A successful Citizen Science project, encourages input from the Citizens at each stage in the process.  </a:t>
            </a:r>
          </a:p>
          <a:p>
            <a:endParaRPr lang="en-AU" dirty="0"/>
          </a:p>
        </p:txBody>
      </p:sp>
      <p:sp>
        <p:nvSpPr>
          <p:cNvPr id="4" name="Slide Number Placeholder 3"/>
          <p:cNvSpPr>
            <a:spLocks noGrp="1"/>
          </p:cNvSpPr>
          <p:nvPr>
            <p:ph type="sldNum" sz="quarter" idx="10"/>
          </p:nvPr>
        </p:nvSpPr>
        <p:spPr/>
        <p:txBody>
          <a:bodyPr/>
          <a:lstStyle/>
          <a:p>
            <a:fld id="{FEB360AA-6122-4B7D-8F9C-B41CCCF7BAF0}" type="slidenum">
              <a:rPr lang="en-AU" smtClean="0"/>
              <a:t>14</a:t>
            </a:fld>
            <a:endParaRPr lang="en-AU"/>
          </a:p>
        </p:txBody>
      </p:sp>
    </p:spTree>
    <p:extLst>
      <p:ext uri="{BB962C8B-B14F-4D97-AF65-F5344CB8AC3E}">
        <p14:creationId xmlns:p14="http://schemas.microsoft.com/office/powerpoint/2010/main" val="2382260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program has the ability</a:t>
            </a:r>
            <a:r>
              <a:rPr lang="en-AU" baseline="0" dirty="0" smtClean="0"/>
              <a:t> to </a:t>
            </a:r>
            <a:r>
              <a:rPr lang="en-AU" baseline="0" dirty="0" err="1" smtClean="0"/>
              <a:t>faciltate</a:t>
            </a:r>
            <a:r>
              <a:rPr lang="en-AU" baseline="0" dirty="0" smtClean="0"/>
              <a:t> key partnerships between government agencies and the community, helps to build trust and openness in the collection of data to support water allocation planning and other purposes. Data can be used to compare to historical collections. </a:t>
            </a:r>
            <a:endParaRPr lang="en-AU" dirty="0"/>
          </a:p>
        </p:txBody>
      </p:sp>
      <p:sp>
        <p:nvSpPr>
          <p:cNvPr id="4" name="Slide Number Placeholder 3"/>
          <p:cNvSpPr>
            <a:spLocks noGrp="1"/>
          </p:cNvSpPr>
          <p:nvPr>
            <p:ph type="sldNum" sz="quarter" idx="10"/>
          </p:nvPr>
        </p:nvSpPr>
        <p:spPr/>
        <p:txBody>
          <a:bodyPr/>
          <a:lstStyle/>
          <a:p>
            <a:fld id="{FEB360AA-6122-4B7D-8F9C-B41CCCF7BAF0}" type="slidenum">
              <a:rPr lang="en-AU" smtClean="0"/>
              <a:t>15</a:t>
            </a:fld>
            <a:endParaRPr lang="en-AU"/>
          </a:p>
        </p:txBody>
      </p:sp>
    </p:spTree>
    <p:extLst>
      <p:ext uri="{BB962C8B-B14F-4D97-AF65-F5344CB8AC3E}">
        <p14:creationId xmlns:p14="http://schemas.microsoft.com/office/powerpoint/2010/main" val="41234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Waterwatch program has now been running in the SA Murray-Darling Basin for 25 years. It was part of the original National </a:t>
            </a:r>
            <a:r>
              <a:rPr lang="en-AU" dirty="0" err="1" smtClean="0"/>
              <a:t>WaterWatch</a:t>
            </a:r>
            <a:r>
              <a:rPr lang="en-AU" baseline="0" dirty="0" smtClean="0"/>
              <a:t> program, which was very popular, and well </a:t>
            </a:r>
            <a:r>
              <a:rPr lang="en-AU" baseline="0" dirty="0" err="1" smtClean="0"/>
              <a:t>resourcedan</a:t>
            </a:r>
            <a:r>
              <a:rPr lang="en-AU" baseline="0" dirty="0" smtClean="0"/>
              <a:t> early citizen science program. Participants collected water quality data from rivers and streams.</a:t>
            </a:r>
          </a:p>
          <a:p>
            <a:r>
              <a:rPr lang="en-AU" baseline="0" dirty="0" smtClean="0"/>
              <a:t>When the national project ended, the SA Murray-Darling Basin board continued the program as ‘community surface water quality monitoring’ with excellent participation by community, mostly as catchment groups and schools</a:t>
            </a:r>
          </a:p>
          <a:p>
            <a:r>
              <a:rPr lang="en-AU" baseline="0" dirty="0" smtClean="0"/>
              <a:t>Was resources by BoM and Data was sent to BOM </a:t>
            </a:r>
            <a:endParaRPr lang="en-AU" dirty="0"/>
          </a:p>
        </p:txBody>
      </p:sp>
      <p:sp>
        <p:nvSpPr>
          <p:cNvPr id="4" name="Slide Number Placeholder 3"/>
          <p:cNvSpPr>
            <a:spLocks noGrp="1"/>
          </p:cNvSpPr>
          <p:nvPr>
            <p:ph type="sldNum" sz="quarter" idx="10"/>
          </p:nvPr>
        </p:nvSpPr>
        <p:spPr/>
        <p:txBody>
          <a:bodyPr/>
          <a:lstStyle/>
          <a:p>
            <a:fld id="{FEB360AA-6122-4B7D-8F9C-B41CCCF7BAF0}" type="slidenum">
              <a:rPr lang="en-AU" smtClean="0"/>
              <a:t>2</a:t>
            </a:fld>
            <a:endParaRPr lang="en-AU"/>
          </a:p>
        </p:txBody>
      </p:sp>
    </p:spTree>
    <p:extLst>
      <p:ext uri="{BB962C8B-B14F-4D97-AF65-F5344CB8AC3E}">
        <p14:creationId xmlns:p14="http://schemas.microsoft.com/office/powerpoint/2010/main" val="3511367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FEB360AA-6122-4B7D-8F9C-B41CCCF7BAF0}" type="slidenum">
              <a:rPr lang="en-AU" smtClean="0"/>
              <a:t>3</a:t>
            </a:fld>
            <a:endParaRPr lang="en-AU"/>
          </a:p>
        </p:txBody>
      </p:sp>
    </p:spTree>
    <p:extLst>
      <p:ext uri="{BB962C8B-B14F-4D97-AF65-F5344CB8AC3E}">
        <p14:creationId xmlns:p14="http://schemas.microsoft.com/office/powerpoint/2010/main" val="355287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EB360AA-6122-4B7D-8F9C-B41CCCF7BAF0}" type="slidenum">
              <a:rPr lang="en-AU" smtClean="0"/>
              <a:t>4</a:t>
            </a:fld>
            <a:endParaRPr lang="en-AU"/>
          </a:p>
        </p:txBody>
      </p:sp>
    </p:spTree>
    <p:extLst>
      <p:ext uri="{BB962C8B-B14F-4D97-AF65-F5344CB8AC3E}">
        <p14:creationId xmlns:p14="http://schemas.microsoft.com/office/powerpoint/2010/main" val="2024851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You may have</a:t>
            </a:r>
            <a:r>
              <a:rPr lang="en-AU" baseline="0" dirty="0" smtClean="0"/>
              <a:t> seen this common model for citizen science projects. </a:t>
            </a:r>
          </a:p>
          <a:p>
            <a:r>
              <a:rPr lang="en-AU" baseline="0" dirty="0" smtClean="0"/>
              <a:t>In the past our Waterwatch program engaged with a large number of volunteers, with little input from scientists, for whom (in theory) the data was being collected.</a:t>
            </a:r>
          </a:p>
          <a:p>
            <a:r>
              <a:rPr lang="en-AU" baseline="0" dirty="0" smtClean="0"/>
              <a:t>Our goal was to partner with all of the involved parties to develop a model which still had excellent education and engagement outcomes but very importantly would produce useable data for research, planning and reporting purposes.</a:t>
            </a:r>
            <a:endParaRPr lang="en-AU" dirty="0"/>
          </a:p>
        </p:txBody>
      </p:sp>
      <p:sp>
        <p:nvSpPr>
          <p:cNvPr id="4" name="Slide Number Placeholder 3"/>
          <p:cNvSpPr>
            <a:spLocks noGrp="1"/>
          </p:cNvSpPr>
          <p:nvPr>
            <p:ph type="sldNum" sz="quarter" idx="10"/>
          </p:nvPr>
        </p:nvSpPr>
        <p:spPr/>
        <p:txBody>
          <a:bodyPr/>
          <a:lstStyle/>
          <a:p>
            <a:fld id="{FEB360AA-6122-4B7D-8F9C-B41CCCF7BAF0}" type="slidenum">
              <a:rPr lang="en-AU" smtClean="0"/>
              <a:t>5</a:t>
            </a:fld>
            <a:endParaRPr lang="en-AU"/>
          </a:p>
        </p:txBody>
      </p:sp>
    </p:spTree>
    <p:extLst>
      <p:ext uri="{BB962C8B-B14F-4D97-AF65-F5344CB8AC3E}">
        <p14:creationId xmlns:p14="http://schemas.microsoft.com/office/powerpoint/2010/main" val="1892891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The first step to</a:t>
            </a:r>
            <a:r>
              <a:rPr lang="en-AU" baseline="0" dirty="0" smtClean="0"/>
              <a:t> reinvigorate our Waterwatch program was to partner with scientists from DEWNR Science and Information, SA Water and EPA to identify how we could ensure community collected data has a high level of QA/QC and therefore be useful for research and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This review resulted in a simplification of the community monitoring Waterwatch program. We now collect fewer parameters including salinity, flow, and water temperature. </a:t>
            </a:r>
            <a:r>
              <a:rPr lang="en-AU" dirty="0" err="1" smtClean="0"/>
              <a:t>Photopoints</a:t>
            </a:r>
            <a:r>
              <a:rPr lang="en-AU" dirty="0" smtClean="0"/>
              <a:t> and </a:t>
            </a:r>
            <a:r>
              <a:rPr lang="en-AU" dirty="0" err="1" smtClean="0"/>
              <a:t>gaugeboard</a:t>
            </a:r>
            <a:r>
              <a:rPr lang="en-AU" baseline="0" dirty="0" smtClean="0"/>
              <a:t> were installed and photos and readings recorded regularly.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New database with scientist-recommended fields for preferred volunteer collection marked in red</a:t>
            </a:r>
          </a:p>
        </p:txBody>
      </p:sp>
      <p:sp>
        <p:nvSpPr>
          <p:cNvPr id="4" name="Slide Number Placeholder 3"/>
          <p:cNvSpPr>
            <a:spLocks noGrp="1"/>
          </p:cNvSpPr>
          <p:nvPr>
            <p:ph type="sldNum" sz="quarter" idx="10"/>
          </p:nvPr>
        </p:nvSpPr>
        <p:spPr/>
        <p:txBody>
          <a:bodyPr/>
          <a:lstStyle/>
          <a:p>
            <a:fld id="{FEB360AA-6122-4B7D-8F9C-B41CCCF7BAF0}" type="slidenum">
              <a:rPr lang="en-AU" smtClean="0"/>
              <a:t>6</a:t>
            </a:fld>
            <a:endParaRPr lang="en-AU"/>
          </a:p>
        </p:txBody>
      </p:sp>
    </p:spTree>
    <p:extLst>
      <p:ext uri="{BB962C8B-B14F-4D97-AF65-F5344CB8AC3E}">
        <p14:creationId xmlns:p14="http://schemas.microsoft.com/office/powerpoint/2010/main" val="1023786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second step was to establish</a:t>
            </a:r>
            <a:r>
              <a:rPr lang="en-AU" baseline="0" dirty="0" smtClean="0"/>
              <a:t> a program where community </a:t>
            </a:r>
            <a:r>
              <a:rPr lang="en-AU" baseline="0" dirty="0" err="1" smtClean="0"/>
              <a:t>Waterwatchers</a:t>
            </a:r>
            <a:r>
              <a:rPr lang="en-AU" baseline="0" dirty="0" smtClean="0"/>
              <a:t> and scientists could come together to collect data, and discuss the project. </a:t>
            </a:r>
          </a:p>
          <a:p>
            <a:r>
              <a:rPr lang="en-AU" dirty="0" smtClean="0"/>
              <a:t>We looked</a:t>
            </a:r>
            <a:r>
              <a:rPr lang="en-AU" baseline="0" dirty="0" smtClean="0"/>
              <a:t> at several different models and the data that would be available from each method. </a:t>
            </a:r>
          </a:p>
          <a:p>
            <a:r>
              <a:rPr lang="en-AU" baseline="0" dirty="0" smtClean="0"/>
              <a:t>The community had expressed very strong views that they wanted the data to be useful not only as an educational tool. </a:t>
            </a:r>
          </a:p>
          <a:p>
            <a:r>
              <a:rPr lang="en-AU" baseline="0" dirty="0" smtClean="0"/>
              <a:t>We looked at ways of increasing scientist confidence in community collected data and had several a trial runs which included collecting multiple different indicators which had been used in water planning previously. </a:t>
            </a:r>
          </a:p>
          <a:p>
            <a:r>
              <a:rPr lang="en-AU" baseline="0" dirty="0" smtClean="0"/>
              <a:t>The community members had a strong interest in </a:t>
            </a:r>
            <a:r>
              <a:rPr lang="en-AU" baseline="0" dirty="0" err="1" smtClean="0"/>
              <a:t>macrioinvertebrates</a:t>
            </a:r>
            <a:r>
              <a:rPr lang="en-AU" baseline="0" dirty="0" smtClean="0"/>
              <a:t>. Fortunately macros also have a long history in ecological condition assessment and so they were chosen as the most appropriate indicator moving forward.</a:t>
            </a:r>
          </a:p>
          <a:p>
            <a:r>
              <a:rPr lang="en-AU" baseline="0" dirty="0" smtClean="0"/>
              <a:t>And that is how we came to initiate the </a:t>
            </a:r>
            <a:r>
              <a:rPr lang="en-AU" baseline="0" dirty="0" err="1" smtClean="0"/>
              <a:t>Waterbug</a:t>
            </a:r>
            <a:r>
              <a:rPr lang="en-AU" baseline="0" dirty="0" smtClean="0"/>
              <a:t> </a:t>
            </a:r>
            <a:r>
              <a:rPr lang="en-AU" baseline="0" dirty="0" err="1" smtClean="0"/>
              <a:t>Bioblitz</a:t>
            </a:r>
            <a:r>
              <a:rPr lang="en-AU" baseline="0" dirty="0" smtClean="0"/>
              <a:t>!</a:t>
            </a:r>
            <a:endParaRPr lang="en-AU" dirty="0"/>
          </a:p>
        </p:txBody>
      </p:sp>
      <p:sp>
        <p:nvSpPr>
          <p:cNvPr id="4" name="Slide Number Placeholder 3"/>
          <p:cNvSpPr>
            <a:spLocks noGrp="1"/>
          </p:cNvSpPr>
          <p:nvPr>
            <p:ph type="sldNum" sz="quarter" idx="10"/>
          </p:nvPr>
        </p:nvSpPr>
        <p:spPr/>
        <p:txBody>
          <a:bodyPr/>
          <a:lstStyle/>
          <a:p>
            <a:fld id="{FEB360AA-6122-4B7D-8F9C-B41CCCF7BAF0}" type="slidenum">
              <a:rPr lang="en-AU" smtClean="0"/>
              <a:t>7</a:t>
            </a:fld>
            <a:endParaRPr lang="en-AU"/>
          </a:p>
        </p:txBody>
      </p:sp>
    </p:spTree>
    <p:extLst>
      <p:ext uri="{BB962C8B-B14F-4D97-AF65-F5344CB8AC3E}">
        <p14:creationId xmlns:p14="http://schemas.microsoft.com/office/powerpoint/2010/main" val="3227958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2</a:t>
            </a:r>
            <a:r>
              <a:rPr lang="en-AU" baseline="30000" dirty="0" smtClean="0"/>
              <a:t>nd</a:t>
            </a:r>
            <a:r>
              <a:rPr lang="en-AU" dirty="0" smtClean="0"/>
              <a:t> part of new model – </a:t>
            </a:r>
          </a:p>
          <a:p>
            <a:r>
              <a:rPr lang="en-AU" dirty="0" smtClean="0"/>
              <a:t>In Autumn 2016 we</a:t>
            </a:r>
            <a:r>
              <a:rPr lang="en-AU" baseline="0" dirty="0" smtClean="0"/>
              <a:t> ran our first </a:t>
            </a:r>
            <a:r>
              <a:rPr lang="en-AU" dirty="0" smtClean="0"/>
              <a:t>Eastern</a:t>
            </a:r>
            <a:r>
              <a:rPr lang="en-AU" baseline="0" dirty="0" smtClean="0"/>
              <a:t> Mount Lofty Ranges </a:t>
            </a:r>
            <a:r>
              <a:rPr lang="en-AU" baseline="0" dirty="0" err="1" smtClean="0"/>
              <a:t>Waterbug</a:t>
            </a:r>
            <a:r>
              <a:rPr lang="en-AU" baseline="0" dirty="0" smtClean="0"/>
              <a:t> </a:t>
            </a:r>
            <a:r>
              <a:rPr lang="en-AU" b="1" baseline="0" dirty="0" err="1" smtClean="0"/>
              <a:t>Bioblitz</a:t>
            </a:r>
            <a:endParaRPr lang="en-AU" b="1" baseline="0" dirty="0" smtClean="0"/>
          </a:p>
          <a:p>
            <a:r>
              <a:rPr lang="en-AU" dirty="0" smtClean="0"/>
              <a:t>We</a:t>
            </a:r>
            <a:r>
              <a:rPr lang="en-AU" baseline="0" dirty="0" smtClean="0"/>
              <a:t> formed p</a:t>
            </a:r>
            <a:r>
              <a:rPr lang="en-AU" dirty="0" smtClean="0"/>
              <a:t>artnerships across community and government.</a:t>
            </a:r>
            <a:r>
              <a:rPr lang="en-AU" baseline="0" dirty="0" smtClean="0"/>
              <a:t> These events led to great conversations between practitioners, community and scientists</a:t>
            </a:r>
          </a:p>
          <a:p>
            <a:r>
              <a:rPr lang="en-AU" baseline="0" dirty="0" smtClean="0"/>
              <a:t>Sites were selected within the Angas and Finniss River Catchments - based on community interest, historical sampling and usefulness of data for Natural Resources and DEWNR low flows and WAP projects. Last spring we started the Water bug </a:t>
            </a:r>
            <a:r>
              <a:rPr lang="en-AU" baseline="0" dirty="0" err="1" smtClean="0"/>
              <a:t>Bioblitz</a:t>
            </a:r>
            <a:r>
              <a:rPr lang="en-AU" baseline="0" dirty="0" smtClean="0"/>
              <a:t> program in the Marne Saunders River catchment and also ran a </a:t>
            </a:r>
            <a:r>
              <a:rPr lang="en-AU" baseline="0" dirty="0" err="1" smtClean="0"/>
              <a:t>Waterbug</a:t>
            </a:r>
            <a:r>
              <a:rPr lang="en-AU" baseline="0" dirty="0" smtClean="0"/>
              <a:t> </a:t>
            </a:r>
            <a:r>
              <a:rPr lang="en-AU" baseline="0" dirty="0" err="1" smtClean="0"/>
              <a:t>Bioblitz</a:t>
            </a:r>
            <a:r>
              <a:rPr lang="en-AU" baseline="0" dirty="0" smtClean="0"/>
              <a:t> at Paiwalla wetland!</a:t>
            </a:r>
          </a:p>
          <a:p>
            <a:r>
              <a:rPr lang="en-AU" baseline="0" dirty="0" smtClean="0"/>
              <a:t>Steep learning curve but we are getting some excellent results – education, engagement and </a:t>
            </a:r>
            <a:r>
              <a:rPr lang="en-AU" b="1" baseline="0" dirty="0" smtClean="0"/>
              <a:t>research</a:t>
            </a:r>
            <a:endParaRPr lang="en-AU" b="1" dirty="0"/>
          </a:p>
        </p:txBody>
      </p:sp>
      <p:sp>
        <p:nvSpPr>
          <p:cNvPr id="4" name="Slide Number Placeholder 3"/>
          <p:cNvSpPr>
            <a:spLocks noGrp="1"/>
          </p:cNvSpPr>
          <p:nvPr>
            <p:ph type="sldNum" sz="quarter" idx="10"/>
          </p:nvPr>
        </p:nvSpPr>
        <p:spPr/>
        <p:txBody>
          <a:bodyPr/>
          <a:lstStyle/>
          <a:p>
            <a:fld id="{475D6EC6-2262-48DF-B16A-4BD1BE5BF5DC}" type="slidenum">
              <a:rPr lang="en-AU" smtClean="0"/>
              <a:t>8</a:t>
            </a:fld>
            <a:endParaRPr lang="en-AU"/>
          </a:p>
        </p:txBody>
      </p:sp>
    </p:spTree>
    <p:extLst>
      <p:ext uri="{BB962C8B-B14F-4D97-AF65-F5344CB8AC3E}">
        <p14:creationId xmlns:p14="http://schemas.microsoft.com/office/powerpoint/2010/main" val="2741534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Sally M – All</a:t>
            </a:r>
            <a:r>
              <a:rPr lang="en-AU" baseline="0" dirty="0" smtClean="0"/>
              <a:t> Stages of the process occur in partnership with trained professionals but overtime the level of guidance for the field process has reduced. Each time we go out members are encouraged to watch the training video to familiarise themselves with the methods. New sites are visited by professionals to help maintain the integrity of the process. </a:t>
            </a:r>
          </a:p>
          <a:p>
            <a:endParaRPr lang="en-AU" baseline="0" dirty="0" smtClean="0"/>
          </a:p>
          <a:p>
            <a:r>
              <a:rPr lang="en-AU" baseline="0" dirty="0" smtClean="0"/>
              <a:t>Possibly say this… Another key barrier overcome was the SA Government wader policy which was unnecessarily strict. This was </a:t>
            </a:r>
            <a:r>
              <a:rPr lang="en-AU" baseline="0" dirty="0" err="1" smtClean="0"/>
              <a:t>Aestablished</a:t>
            </a:r>
            <a:r>
              <a:rPr lang="en-AU" baseline="0" dirty="0" smtClean="0"/>
              <a:t> for all activities in water including the marine environment where the use of life jackets if water was over 30cm was mandatory.  Safe wading procedures are discussed at each </a:t>
            </a:r>
            <a:r>
              <a:rPr lang="en-AU" baseline="0" dirty="0" err="1" smtClean="0"/>
              <a:t>Bioblitz</a:t>
            </a:r>
            <a:r>
              <a:rPr lang="en-AU" baseline="0" dirty="0" smtClean="0"/>
              <a:t> but community members can enter the water with waders if it is assessed as safe to do so. </a:t>
            </a:r>
          </a:p>
          <a:p>
            <a:endParaRPr lang="en-AU" dirty="0"/>
          </a:p>
        </p:txBody>
      </p:sp>
      <p:sp>
        <p:nvSpPr>
          <p:cNvPr id="4" name="Slide Number Placeholder 3"/>
          <p:cNvSpPr>
            <a:spLocks noGrp="1"/>
          </p:cNvSpPr>
          <p:nvPr>
            <p:ph type="sldNum" sz="quarter" idx="10"/>
          </p:nvPr>
        </p:nvSpPr>
        <p:spPr/>
        <p:txBody>
          <a:bodyPr/>
          <a:lstStyle/>
          <a:p>
            <a:fld id="{FEB360AA-6122-4B7D-8F9C-B41CCCF7BAF0}" type="slidenum">
              <a:rPr lang="en-AU" smtClean="0"/>
              <a:t>9</a:t>
            </a:fld>
            <a:endParaRPr lang="en-AU"/>
          </a:p>
        </p:txBody>
      </p:sp>
    </p:spTree>
    <p:extLst>
      <p:ext uri="{BB962C8B-B14F-4D97-AF65-F5344CB8AC3E}">
        <p14:creationId xmlns:p14="http://schemas.microsoft.com/office/powerpoint/2010/main" val="1185130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613647"/>
            <a:ext cx="8229600" cy="3087300"/>
          </a:xfrm>
          <a:prstGeom prst="rect">
            <a:avLst/>
          </a:prstGeom>
        </p:spPr>
        <p:txBody>
          <a:bodyPr vert="horz" anchor="ctr" anchorCtr="0"/>
          <a:lstStyle>
            <a:lvl1pPr>
              <a:defRPr>
                <a:solidFill>
                  <a:srgbClr val="FFFFFF"/>
                </a:solidFill>
                <a:latin typeface="Segoe UI"/>
                <a:cs typeface="Segoe UI"/>
              </a:defRPr>
            </a:lvl1pPr>
          </a:lstStyle>
          <a:p>
            <a:r>
              <a:rPr lang="en-US" smtClean="0"/>
              <a:t>Click to edit Master title style</a:t>
            </a:r>
            <a:endParaRPr lang="en-US" dirty="0"/>
          </a:p>
        </p:txBody>
      </p:sp>
    </p:spTree>
    <p:extLst>
      <p:ext uri="{BB962C8B-B14F-4D97-AF65-F5344CB8AC3E}">
        <p14:creationId xmlns:p14="http://schemas.microsoft.com/office/powerpoint/2010/main" val="780667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D88A911-5B05-48B2-B97D-DE7643BE3D05}" type="datetimeFigureOut">
              <a:rPr lang="en-AU" smtClean="0"/>
              <a:t>6/03/2018</a:t>
            </a:fld>
            <a:endParaRPr lang="en-AU"/>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11FBD0F-0C13-467F-B2C1-1671B048A88E}" type="slidenum">
              <a:rPr lang="en-AU" smtClean="0"/>
              <a:t>‹#›</a:t>
            </a:fld>
            <a:endParaRPr lang="en-AU"/>
          </a:p>
        </p:txBody>
      </p:sp>
    </p:spTree>
    <p:extLst>
      <p:ext uri="{BB962C8B-B14F-4D97-AF65-F5344CB8AC3E}">
        <p14:creationId xmlns:p14="http://schemas.microsoft.com/office/powerpoint/2010/main" val="2037569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3768"/>
            <a:ext cx="7772400" cy="2723997"/>
          </a:xfrm>
          <a:prstGeom prst="rect">
            <a:avLst/>
          </a:prstGeom>
        </p:spPr>
        <p:txBody>
          <a:bodyPr anchor="ctr" anchorCtr="0"/>
          <a:lstStyle>
            <a:lvl1pPr>
              <a:defRPr>
                <a:solidFill>
                  <a:srgbClr val="007DCC"/>
                </a:solidFill>
                <a:latin typeface="Segoe UI"/>
                <a:cs typeface="Segoe UI"/>
              </a:defRPr>
            </a:lvl1pPr>
          </a:lstStyle>
          <a:p>
            <a:r>
              <a:rPr lang="en-AU" dirty="0" smtClean="0"/>
              <a:t>Click to edit Master title style</a:t>
            </a:r>
            <a:endParaRPr lang="en-US" dirty="0"/>
          </a:p>
        </p:txBody>
      </p:sp>
    </p:spTree>
    <p:extLst>
      <p:ext uri="{BB962C8B-B14F-4D97-AF65-F5344CB8AC3E}">
        <p14:creationId xmlns:p14="http://schemas.microsoft.com/office/powerpoint/2010/main" val="3714724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723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345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lstStyle>
            <a:lvl1pPr>
              <a:defRPr>
                <a:solidFill>
                  <a:schemeClr val="bg1"/>
                </a:solidFill>
                <a:latin typeface=""/>
              </a:defRPr>
            </a:lvl1pPr>
          </a:lstStyle>
          <a:p>
            <a:r>
              <a:rPr lang="en-AU" dirty="0" smtClean="0"/>
              <a:t>Click to edit Master title style</a:t>
            </a:r>
            <a:endParaRPr lang="en-US" dirty="0"/>
          </a:p>
        </p:txBody>
      </p:sp>
    </p:spTree>
    <p:extLst>
      <p:ext uri="{BB962C8B-B14F-4D97-AF65-F5344CB8AC3E}">
        <p14:creationId xmlns:p14="http://schemas.microsoft.com/office/powerpoint/2010/main" val="3812250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p:cNvSpPr/>
          <p:nvPr/>
        </p:nvSpPr>
        <p:spPr>
          <a:xfrm>
            <a:off x="0" y="0"/>
            <a:ext cx="9144000" cy="69357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hangingPunct="1">
              <a:defRPr/>
            </a:pPr>
            <a:endParaRPr lang="en-US"/>
          </a:p>
        </p:txBody>
      </p:sp>
      <p:sp>
        <p:nvSpPr>
          <p:cNvPr id="2" name="Title 1"/>
          <p:cNvSpPr>
            <a:spLocks noGrp="1"/>
          </p:cNvSpPr>
          <p:nvPr>
            <p:ph type="title"/>
          </p:nvPr>
        </p:nvSpPr>
        <p:spPr/>
        <p:txBody>
          <a:bodyPr/>
          <a:lstStyle>
            <a:lvl1pPr>
              <a:defRPr>
                <a:latin typeface=""/>
              </a:defRPr>
            </a:lvl1pPr>
          </a:lstStyle>
          <a:p>
            <a:r>
              <a:rPr lang="en-AU" dirty="0" smtClean="0"/>
              <a:t>Click to edit Master title style</a:t>
            </a:r>
            <a:endParaRPr lang="en-US" dirty="0"/>
          </a:p>
        </p:txBody>
      </p:sp>
    </p:spTree>
    <p:extLst>
      <p:ext uri="{BB962C8B-B14F-4D97-AF65-F5344CB8AC3E}">
        <p14:creationId xmlns:p14="http://schemas.microsoft.com/office/powerpoint/2010/main" val="3118525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5762625"/>
            <a:ext cx="91344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7" name="Content Placeholder 6"/>
          <p:cNvSpPr>
            <a:spLocks noGrp="1"/>
          </p:cNvSpPr>
          <p:nvPr>
            <p:ph sz="quarter" idx="10"/>
          </p:nvPr>
        </p:nvSpPr>
        <p:spPr>
          <a:xfrm>
            <a:off x="457200" y="1530350"/>
            <a:ext cx="8229600" cy="4029075"/>
          </a:xfrm>
          <a:prstGeom prst="rect">
            <a:avLst/>
          </a:prstGeo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2383447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8" name="Content Placeholder 6"/>
          <p:cNvSpPr>
            <a:spLocks noGrp="1"/>
          </p:cNvSpPr>
          <p:nvPr>
            <p:ph sz="quarter" idx="10"/>
          </p:nvPr>
        </p:nvSpPr>
        <p:spPr>
          <a:xfrm>
            <a:off x="457200" y="1509542"/>
            <a:ext cx="8229600" cy="4164184"/>
          </a:xfrm>
          <a:prstGeom prst="rect">
            <a:avLst/>
          </a:prstGeo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409024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solidFill>
        </p:spPr>
        <p:txBody>
          <a:bodyPr/>
          <a:lstStyle/>
          <a:p>
            <a:pPr lvl="0"/>
            <a:endParaRPr lang="en-US" noProof="0" dirty="0"/>
          </a:p>
        </p:txBody>
      </p:sp>
      <p:sp>
        <p:nvSpPr>
          <p:cNvPr id="6" name="Text Placeholder 5"/>
          <p:cNvSpPr>
            <a:spLocks noGrp="1"/>
          </p:cNvSpPr>
          <p:nvPr>
            <p:ph type="body" sz="quarter" idx="11"/>
          </p:nvPr>
        </p:nvSpPr>
        <p:spPr>
          <a:xfrm>
            <a:off x="6558052" y="155443"/>
            <a:ext cx="2425891" cy="1905861"/>
          </a:xfrm>
          <a:prstGeom prst="rect">
            <a:avLst/>
          </a:prstGeom>
          <a:solidFill>
            <a:srgbClr val="007DCC">
              <a:alpha val="61000"/>
            </a:srgbClr>
          </a:solidFill>
        </p:spPr>
        <p:txBody>
          <a:bodyPr lIns="180000" tIns="187200" rIns="180000" bIns="187200">
            <a:normAutofit/>
          </a:bodyPr>
          <a:lstStyle>
            <a:lvl1pPr marL="0" indent="0">
              <a:buFontTx/>
              <a:buNone/>
              <a:defRPr sz="2000" baseline="0">
                <a:solidFill>
                  <a:schemeClr val="bg1"/>
                </a:solidFill>
              </a:defRPr>
            </a:lvl1pPr>
          </a:lstStyle>
          <a:p>
            <a:pPr lvl="0"/>
            <a:r>
              <a:rPr lang="en-AU" smtClean="0"/>
              <a:t>Click to edit Master text styles</a:t>
            </a:r>
          </a:p>
        </p:txBody>
      </p:sp>
    </p:spTree>
    <p:extLst>
      <p:ext uri="{BB962C8B-B14F-4D97-AF65-F5344CB8AC3E}">
        <p14:creationId xmlns:p14="http://schemas.microsoft.com/office/powerpoint/2010/main" val="24323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AU"/>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AU"/>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4AE8A9-DE45-4370-B6E4-4A90079C97BF}" type="datetimeFigureOut">
              <a:rPr lang="en-AU" smtClean="0"/>
              <a:t>6/03/2018</a:t>
            </a:fld>
            <a:endParaRPr lang="en-AU"/>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200A1AF-F55D-4265-B252-B811C3AED487}" type="slidenum">
              <a:rPr lang="en-AU" smtClean="0"/>
              <a:t>‹#›</a:t>
            </a:fld>
            <a:endParaRPr lang="en-AU"/>
          </a:p>
        </p:txBody>
      </p:sp>
    </p:spTree>
    <p:extLst>
      <p:ext uri="{BB962C8B-B14F-4D97-AF65-F5344CB8AC3E}">
        <p14:creationId xmlns:p14="http://schemas.microsoft.com/office/powerpoint/2010/main" val="1833285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3.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3" r:id="rId3"/>
  </p:sldLayoutIdLst>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23173CFF-7795-4CB8-BCF8-C7240CC8202F}" type="datetimeFigureOut">
              <a:rPr lang="en-AU"/>
              <a:pPr>
                <a:defRPr/>
              </a:pPr>
              <a:t>6/03/2018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A4851A7-A7BF-4F13-AEC1-AFD9068F41FD}" type="slidenum">
              <a:rPr lang="en-AU"/>
              <a:pPr>
                <a:defRPr/>
              </a:pPr>
              <a:t>‹#›</a:t>
            </a:fld>
            <a:endParaRPr lang="en-AU"/>
          </a:p>
        </p:txBody>
      </p:sp>
      <p:pic>
        <p:nvPicPr>
          <p:cNvPr id="2055"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4" r:id="rId1"/>
    <p:sldLayoutId id="2147483715" r:id="rId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6" descr="91739-PPT-GOSA-BLK.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870825" y="5997575"/>
            <a:ext cx="8985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descr="91739-SE-PPT-logo.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2113" y="6246813"/>
            <a:ext cx="2917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6" r:id="rId1"/>
    <p:sldLayoutId id="2147483711" r:id="rId2"/>
    <p:sldLayoutId id="2147483712" r:id="rId3"/>
    <p:sldLayoutId id="2147483718" r:id="rId4"/>
    <p:sldLayoutId id="2147483719" r:id="rId5"/>
  </p:sldLayoutIdLst>
  <p:txStyles>
    <p:titleStyle>
      <a:lvl1pPr algn="ctr" defTabSz="457200" rtl="0" eaLnBrk="0" fontAlgn="base" hangingPunct="0">
        <a:spcBef>
          <a:spcPct val="0"/>
        </a:spcBef>
        <a:spcAft>
          <a:spcPct val="0"/>
        </a:spcAft>
        <a:defRPr sz="4400" kern="1200">
          <a:solidFill>
            <a:schemeClr val="tx1"/>
          </a:solidFill>
          <a:latin typeface="Segoe UI"/>
          <a:ea typeface="MS PGothic" panose="020B0600070205080204" pitchFamily="34" charset="-128"/>
          <a:cs typeface="Segoe UI"/>
        </a:defRPr>
      </a:lvl1pPr>
      <a:lvl2pPr algn="ctr" defTabSz="457200" rtl="0" eaLnBrk="0" fontAlgn="base" hangingPunct="0">
        <a:spcBef>
          <a:spcPct val="0"/>
        </a:spcBef>
        <a:spcAft>
          <a:spcPct val="0"/>
        </a:spcAft>
        <a:defRPr sz="4400">
          <a:solidFill>
            <a:schemeClr val="tx1"/>
          </a:solidFill>
          <a:latin typeface="Segoe UI" panose="020B0502040204020203" pitchFamily="34" charset="0"/>
          <a:ea typeface="MS PGothic" panose="020B0600070205080204" pitchFamily="34" charset="-128"/>
          <a:cs typeface="Segoe UI" panose="020B0502040204020203" pitchFamily="34" charset="0"/>
        </a:defRPr>
      </a:lvl2pPr>
      <a:lvl3pPr algn="ctr" defTabSz="457200" rtl="0" eaLnBrk="0" fontAlgn="base" hangingPunct="0">
        <a:spcBef>
          <a:spcPct val="0"/>
        </a:spcBef>
        <a:spcAft>
          <a:spcPct val="0"/>
        </a:spcAft>
        <a:defRPr sz="4400">
          <a:solidFill>
            <a:schemeClr val="tx1"/>
          </a:solidFill>
          <a:latin typeface="Segoe UI" panose="020B0502040204020203" pitchFamily="34" charset="0"/>
          <a:ea typeface="MS PGothic" panose="020B0600070205080204" pitchFamily="34" charset="-128"/>
          <a:cs typeface="Segoe UI" panose="020B0502040204020203" pitchFamily="34" charset="0"/>
        </a:defRPr>
      </a:lvl3pPr>
      <a:lvl4pPr algn="ctr" defTabSz="457200" rtl="0" eaLnBrk="0" fontAlgn="base" hangingPunct="0">
        <a:spcBef>
          <a:spcPct val="0"/>
        </a:spcBef>
        <a:spcAft>
          <a:spcPct val="0"/>
        </a:spcAft>
        <a:defRPr sz="4400">
          <a:solidFill>
            <a:schemeClr val="tx1"/>
          </a:solidFill>
          <a:latin typeface="Segoe UI" panose="020B0502040204020203" pitchFamily="34" charset="0"/>
          <a:ea typeface="MS PGothic" panose="020B0600070205080204" pitchFamily="34" charset="-128"/>
          <a:cs typeface="Segoe UI" panose="020B0502040204020203" pitchFamily="34" charset="0"/>
        </a:defRPr>
      </a:lvl4pPr>
      <a:lvl5pPr algn="ctr" defTabSz="457200" rtl="0" eaLnBrk="0" fontAlgn="base" hangingPunct="0">
        <a:spcBef>
          <a:spcPct val="0"/>
        </a:spcBef>
        <a:spcAft>
          <a:spcPct val="0"/>
        </a:spcAft>
        <a:defRPr sz="4400">
          <a:solidFill>
            <a:schemeClr val="tx1"/>
          </a:solidFill>
          <a:latin typeface="Segoe UI" panose="020B0502040204020203" pitchFamily="34" charset="0"/>
          <a:ea typeface="MS PGothic" panose="020B0600070205080204" pitchFamily="34" charset="-128"/>
          <a:cs typeface="Segoe UI" panose="020B0502040204020203" pitchFamily="34" charset="0"/>
        </a:defRPr>
      </a:lvl5pPr>
      <a:lvl6pPr marL="457200" algn="ctr" defTabSz="457200" rtl="0" fontAlgn="base">
        <a:spcBef>
          <a:spcPct val="0"/>
        </a:spcBef>
        <a:spcAft>
          <a:spcPct val="0"/>
        </a:spcAft>
        <a:defRPr sz="4400">
          <a:solidFill>
            <a:schemeClr val="tx1"/>
          </a:solidFill>
          <a:latin typeface="Segoe UI" panose="020B0502040204020203"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Segoe UI" panose="020B0502040204020203"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Segoe UI" panose="020B0502040204020203"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Segoe UI" panose="020B0502040204020203" pitchFamily="34" charset="0"/>
          <a:ea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Segoe UI"/>
          <a:ea typeface="MS PGothic" panose="020B0600070205080204" pitchFamily="34" charset="-128"/>
          <a:cs typeface="Segoe UI"/>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Segoe UI"/>
          <a:ea typeface="MS PGothic" panose="020B0600070205080204" pitchFamily="34" charset="-128"/>
          <a:cs typeface="Segoe UI"/>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Segoe UI"/>
          <a:ea typeface="MS PGothic" panose="020B0600070205080204" pitchFamily="34" charset="-128"/>
          <a:cs typeface="Segoe UI"/>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Segoe UI"/>
          <a:ea typeface="MS PGothic" panose="020B0600070205080204" pitchFamily="34" charset="-128"/>
          <a:cs typeface="Segoe UI"/>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Segoe UI"/>
          <a:ea typeface="MS PGothic" panose="020B0600070205080204" pitchFamily="34" charset="-128"/>
          <a:cs typeface="Segoe U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3690938" y="6173788"/>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FFFFFF"/>
                </a:solidFill>
              </a:defRPr>
            </a:lvl1pPr>
          </a:lstStyle>
          <a:p>
            <a:pPr>
              <a:defRPr/>
            </a:pPr>
            <a:fld id="{5CD25501-EA5B-4EB5-A535-3034B19AE2D5}" type="datetimeFigureOut">
              <a:rPr lang="en-AU"/>
              <a:pPr>
                <a:defRPr/>
              </a:pPr>
              <a:t>6/03/2018</a:t>
            </a:fld>
            <a:endParaRPr lang="en-AU"/>
          </a:p>
        </p:txBody>
      </p:sp>
      <p:pic>
        <p:nvPicPr>
          <p:cNvPr id="409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7"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2.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8.jpeg"/><Relationship Id="rId5" Type="http://schemas.microsoft.com/office/2007/relationships/hdphoto" Target="../media/hdphoto1.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6741"/>
            <a:ext cx="9144000" cy="1831021"/>
          </a:xfrm>
          <a:prstGeom prst="rect">
            <a:avLst/>
          </a:prstGeom>
        </p:spPr>
        <p:txBody>
          <a:bodyPr vert="horz" anchor="ctr" anchorCtr="0"/>
          <a:lstStyle>
            <a:lvl1pPr algn="ctr" defTabSz="457200" rtl="0" eaLnBrk="1" fontAlgn="base" hangingPunct="1">
              <a:spcBef>
                <a:spcPct val="0"/>
              </a:spcBef>
              <a:spcAft>
                <a:spcPct val="0"/>
              </a:spcAft>
              <a:defRPr sz="4400" kern="1200">
                <a:solidFill>
                  <a:srgbClr val="FFFFFF"/>
                </a:solidFill>
                <a:latin typeface="Segoe UI"/>
                <a:ea typeface="MS PGothic" panose="020B0600070205080204" pitchFamily="34" charset="-128"/>
                <a:cs typeface="Segoe UI"/>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AU" b="1" dirty="0">
              <a:ln w="19050">
                <a:solidFill>
                  <a:schemeClr val="tx1"/>
                </a:solidFill>
              </a:ln>
              <a:solidFill>
                <a:schemeClr val="accent3">
                  <a:lumMod val="60000"/>
                  <a:lumOff val="40000"/>
                </a:schemeClr>
              </a:solidFill>
            </a:endParaRPr>
          </a:p>
        </p:txBody>
      </p:sp>
      <p:sp>
        <p:nvSpPr>
          <p:cNvPr id="4" name="Subtitle 2"/>
          <p:cNvSpPr txBox="1">
            <a:spLocks/>
          </p:cNvSpPr>
          <p:nvPr/>
        </p:nvSpPr>
        <p:spPr>
          <a:xfrm>
            <a:off x="252326" y="932251"/>
            <a:ext cx="8601483" cy="714471"/>
          </a:xfrm>
          <a:prstGeom prst="rect">
            <a:avLst/>
          </a:prstGeom>
          <a:noFill/>
          <a:ln>
            <a:noFill/>
          </a:ln>
          <a:effectLst>
            <a:innerShdw blurRad="63500" dist="50800" dir="13500000">
              <a:prstClr val="black">
                <a:alpha val="50000"/>
              </a:prstClr>
            </a:innerShdw>
          </a:effectLst>
        </p:spPr>
        <p:txBody>
          <a:bodyPr>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AU" sz="3600" dirty="0" smtClean="0">
                <a:ln>
                  <a:solidFill>
                    <a:schemeClr val="bg1"/>
                  </a:solidFill>
                </a:ln>
                <a:solidFill>
                  <a:srgbClr val="FFFF99"/>
                </a:solidFill>
                <a:latin typeface="Segoe UI" panose="020B0502040204020203" pitchFamily="34" charset="0"/>
                <a:cs typeface="Segoe UI" panose="020B0502040204020203" pitchFamily="34" charset="0"/>
              </a:rPr>
              <a:t> </a:t>
            </a:r>
          </a:p>
          <a:p>
            <a:pPr marL="0" indent="0" algn="ctr">
              <a:buNone/>
            </a:pPr>
            <a:r>
              <a:rPr lang="en-AU" dirty="0" smtClean="0">
                <a:ln>
                  <a:solidFill>
                    <a:schemeClr val="bg1"/>
                  </a:solidFill>
                </a:ln>
                <a:solidFill>
                  <a:srgbClr val="FFFF99"/>
                </a:solidFill>
                <a:latin typeface="Segoe UI" panose="020B0502040204020203" pitchFamily="34" charset="0"/>
                <a:cs typeface="Segoe UI" panose="020B0502040204020203" pitchFamily="34" charset="0"/>
              </a:rPr>
              <a:t>Citizen Science Empowering the Community </a:t>
            </a:r>
          </a:p>
          <a:p>
            <a:pPr marL="0" indent="0" algn="ctr">
              <a:buNone/>
            </a:pPr>
            <a:r>
              <a:rPr lang="en-AU" sz="3600" dirty="0" smtClean="0">
                <a:ln>
                  <a:solidFill>
                    <a:schemeClr val="bg1"/>
                  </a:solidFill>
                </a:ln>
                <a:solidFill>
                  <a:srgbClr val="FFFF99"/>
                </a:solidFill>
                <a:latin typeface="Segoe UI" panose="020B0502040204020203" pitchFamily="34" charset="0"/>
                <a:cs typeface="Segoe UI" panose="020B0502040204020203" pitchFamily="34" charset="0"/>
              </a:rPr>
              <a:t>in SA Murray-Darling Basin</a:t>
            </a:r>
            <a:endParaRPr lang="en-AU" sz="3600" dirty="0">
              <a:ln>
                <a:solidFill>
                  <a:schemeClr val="bg1"/>
                </a:solidFill>
              </a:ln>
              <a:solidFill>
                <a:srgbClr val="FFFF99"/>
              </a:solidFill>
              <a:latin typeface="Segoe UI" panose="020B0502040204020203" pitchFamily="34" charset="0"/>
              <a:cs typeface="Segoe UI" panose="020B0502040204020203" pitchFamily="34" charset="0"/>
            </a:endParaRPr>
          </a:p>
        </p:txBody>
      </p:sp>
      <p:sp>
        <p:nvSpPr>
          <p:cNvPr id="5" name="TextBox 4"/>
          <p:cNvSpPr txBox="1"/>
          <p:nvPr/>
        </p:nvSpPr>
        <p:spPr>
          <a:xfrm>
            <a:off x="807498" y="2695764"/>
            <a:ext cx="5272174" cy="3354765"/>
          </a:xfrm>
          <a:prstGeom prst="rect">
            <a:avLst/>
          </a:prstGeom>
          <a:noFill/>
          <a:ln>
            <a:noFill/>
          </a:ln>
          <a:effectLst/>
        </p:spPr>
        <p:txBody>
          <a:bodyPr wrap="square" rtlCol="0">
            <a:spAutoFit/>
          </a:bodyPr>
          <a:lstStyle/>
          <a:p>
            <a:pPr algn="ctr"/>
            <a:endParaRPr lang="en-AU" sz="2800" dirty="0" smtClean="0">
              <a:solidFill>
                <a:schemeClr val="bg1"/>
              </a:solidFill>
            </a:endParaRPr>
          </a:p>
          <a:p>
            <a:pPr algn="ctr"/>
            <a:endParaRPr lang="en-AU" sz="2800" dirty="0">
              <a:solidFill>
                <a:schemeClr val="bg1"/>
              </a:solidFill>
            </a:endParaRPr>
          </a:p>
          <a:p>
            <a:pPr algn="ctr"/>
            <a:r>
              <a:rPr lang="en-AU" sz="2800" dirty="0" smtClean="0">
                <a:solidFill>
                  <a:schemeClr val="bg1"/>
                </a:solidFill>
              </a:rPr>
              <a:t>Sylvia Clarke and Sally Maxwell</a:t>
            </a:r>
          </a:p>
          <a:p>
            <a:pPr algn="ctr"/>
            <a:endParaRPr lang="en-AU" sz="2000" dirty="0" smtClean="0">
              <a:solidFill>
                <a:schemeClr val="bg1"/>
              </a:solidFill>
            </a:endParaRPr>
          </a:p>
          <a:p>
            <a:pPr algn="ctr"/>
            <a:endParaRPr lang="en-AU" sz="2000" dirty="0" smtClean="0">
              <a:solidFill>
                <a:schemeClr val="bg1"/>
              </a:solidFill>
            </a:endParaRPr>
          </a:p>
          <a:p>
            <a:pPr algn="ctr"/>
            <a:r>
              <a:rPr lang="en-AU" dirty="0">
                <a:solidFill>
                  <a:schemeClr val="bg1"/>
                </a:solidFill>
              </a:rPr>
              <a:t>Department of Environment, Water and Natural Resources</a:t>
            </a:r>
          </a:p>
          <a:p>
            <a:pPr algn="ctr"/>
            <a:r>
              <a:rPr lang="en-AU" sz="2000" dirty="0" smtClean="0">
                <a:solidFill>
                  <a:schemeClr val="bg1"/>
                </a:solidFill>
              </a:rPr>
              <a:t>Natural Resources SA Murray-Darling Basin &amp; Science and Information Branch</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843194" y="3583605"/>
            <a:ext cx="3328736" cy="2496552"/>
          </a:xfrm>
          <a:prstGeom prst="rect">
            <a:avLst/>
          </a:prstGeom>
          <a:ln w="28575">
            <a:solidFill>
              <a:schemeClr val="tx1"/>
            </a:solidFill>
          </a:ln>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84999" y="301357"/>
            <a:ext cx="3818443" cy="12059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Client\Google Drive\ARCG\BioBlitz\May 16\P103020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940152" cy="44551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940152" y="274638"/>
            <a:ext cx="2746648" cy="1143000"/>
          </a:xfrm>
        </p:spPr>
        <p:txBody>
          <a:bodyPr/>
          <a:lstStyle/>
          <a:p>
            <a:r>
              <a:rPr lang="en-AU" b="1" dirty="0" err="1" smtClean="0"/>
              <a:t>Bioblitz</a:t>
            </a:r>
            <a:endParaRPr lang="en-AU" b="1" dirty="0"/>
          </a:p>
        </p:txBody>
      </p:sp>
      <p:pic>
        <p:nvPicPr>
          <p:cNvPr id="5122" name="Picture 2" descr="Image result for water bug ap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91000" y="4048505"/>
            <a:ext cx="49530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13476" y="1658192"/>
            <a:ext cx="1038891" cy="965124"/>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38536" y="2177527"/>
            <a:ext cx="1001192" cy="103694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06659" y="1331458"/>
            <a:ext cx="991385" cy="1123990"/>
          </a:xfrm>
          <a:prstGeom prst="rect">
            <a:avLst/>
          </a:prstGeom>
        </p:spPr>
      </p:pic>
      <p:sp>
        <p:nvSpPr>
          <p:cNvPr id="10" name="TextBox 9"/>
          <p:cNvSpPr txBox="1"/>
          <p:nvPr/>
        </p:nvSpPr>
        <p:spPr>
          <a:xfrm>
            <a:off x="0" y="5062446"/>
            <a:ext cx="2107739" cy="584775"/>
          </a:xfrm>
          <a:prstGeom prst="rect">
            <a:avLst/>
          </a:prstGeom>
          <a:solidFill>
            <a:schemeClr val="bg1"/>
          </a:solidFill>
        </p:spPr>
        <p:txBody>
          <a:bodyPr wrap="square" rtlCol="0">
            <a:spAutoFit/>
          </a:bodyPr>
          <a:lstStyle/>
          <a:p>
            <a:r>
              <a:rPr lang="en-AU" sz="3200" dirty="0" smtClean="0"/>
              <a:t>In the ‘Lab’</a:t>
            </a:r>
            <a:endParaRPr lang="en-AU" sz="3200" dirty="0"/>
          </a:p>
        </p:txBody>
      </p:sp>
    </p:spTree>
    <p:extLst>
      <p:ext uri="{BB962C8B-B14F-4D97-AF65-F5344CB8AC3E}">
        <p14:creationId xmlns:p14="http://schemas.microsoft.com/office/powerpoint/2010/main" val="3205713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85" b="1485"/>
          <a:stretch>
            <a:fillRect/>
          </a:stretch>
        </p:blipFill>
        <p:spPr>
          <a:xfrm>
            <a:off x="910369" y="0"/>
            <a:ext cx="7032171" cy="5274129"/>
          </a:xfrm>
        </p:spPr>
      </p:pic>
      <p:pic>
        <p:nvPicPr>
          <p:cNvPr id="5" name="Picture 2" descr="C:\PETER\CeRDI\CeRDI-FedUni-logo-3.png"/>
          <p:cNvPicPr>
            <a:picLocks noChangeAspect="1" noChangeArrowheads="1"/>
          </p:cNvPicPr>
          <p:nvPr/>
        </p:nvPicPr>
        <p:blipFill>
          <a:blip r:embed="rId3" cstate="print"/>
          <a:srcRect/>
          <a:stretch>
            <a:fillRect/>
          </a:stretch>
        </p:blipFill>
        <p:spPr bwMode="auto">
          <a:xfrm>
            <a:off x="1896401" y="5367191"/>
            <a:ext cx="2727217" cy="355965"/>
          </a:xfrm>
          <a:prstGeom prst="rect">
            <a:avLst/>
          </a:prstGeom>
          <a:noFill/>
        </p:spPr>
      </p:pic>
      <p:pic>
        <p:nvPicPr>
          <p:cNvPr id="6" name="Picture 5"/>
          <p:cNvPicPr>
            <a:picLocks noChangeAspect="1"/>
          </p:cNvPicPr>
          <p:nvPr/>
        </p:nvPicPr>
        <p:blipFill>
          <a:blip r:embed="rId4"/>
          <a:stretch>
            <a:fillRect/>
          </a:stretch>
        </p:blipFill>
        <p:spPr>
          <a:xfrm>
            <a:off x="7433090" y="5309241"/>
            <a:ext cx="1018900" cy="4928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0161" y="5206687"/>
            <a:ext cx="1049748" cy="60953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6653" y="5940346"/>
            <a:ext cx="1219802" cy="52858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5209" y="5932353"/>
            <a:ext cx="1219801" cy="63917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5209" y="5142359"/>
            <a:ext cx="1233361" cy="740017"/>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5003" y="5050972"/>
            <a:ext cx="1537533" cy="697804"/>
          </a:xfrm>
          <a:prstGeom prst="rect">
            <a:avLst/>
          </a:prstGeom>
        </p:spPr>
      </p:pic>
    </p:spTree>
    <p:extLst>
      <p:ext uri="{BB962C8B-B14F-4D97-AF65-F5344CB8AC3E}">
        <p14:creationId xmlns:p14="http://schemas.microsoft.com/office/powerpoint/2010/main" val="1768083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ext uri="{D42A27DB-BD31-4B8C-83A1-F6EECF244321}">
                <p14:modId xmlns:p14="http://schemas.microsoft.com/office/powerpoint/2010/main" val="1390278695"/>
              </p:ext>
            </p:extLst>
          </p:nvPr>
        </p:nvGraphicFramePr>
        <p:xfrm>
          <a:off x="4582342" y="3650673"/>
          <a:ext cx="4314935" cy="247206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67544" y="155678"/>
            <a:ext cx="8229600" cy="778098"/>
          </a:xfrm>
        </p:spPr>
        <p:txBody>
          <a:bodyPr/>
          <a:lstStyle/>
          <a:p>
            <a:r>
              <a:rPr lang="en-AU" dirty="0" smtClean="0"/>
              <a:t>Part 3 - Reporting Back</a:t>
            </a:r>
            <a:endParaRPr lang="en-AU"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67565" y="1325510"/>
            <a:ext cx="3344491" cy="2195039"/>
          </a:xfrm>
          <a:prstGeom prst="rect">
            <a:avLst/>
          </a:prstGeom>
          <a:noFill/>
          <a:ln>
            <a:solidFill>
              <a:schemeClr val="tx1"/>
            </a:solidFill>
          </a:ln>
          <a:extLst/>
        </p:spPr>
      </p:pic>
      <p:sp>
        <p:nvSpPr>
          <p:cNvPr id="3" name="TextBox 2"/>
          <p:cNvSpPr txBox="1"/>
          <p:nvPr/>
        </p:nvSpPr>
        <p:spPr>
          <a:xfrm>
            <a:off x="239485" y="1665514"/>
            <a:ext cx="4430486" cy="3970318"/>
          </a:xfrm>
          <a:prstGeom prst="rect">
            <a:avLst/>
          </a:prstGeom>
          <a:noFill/>
        </p:spPr>
        <p:txBody>
          <a:bodyPr wrap="square" rtlCol="0">
            <a:spAutoFit/>
          </a:bodyPr>
          <a:lstStyle/>
          <a:p>
            <a:pPr marL="342900" indent="-342900">
              <a:buFont typeface="Arial" panose="020B0604020202020204" pitchFamily="34" charset="0"/>
              <a:buChar char="•"/>
            </a:pPr>
            <a:r>
              <a:rPr lang="en-AU" sz="2800" dirty="0" smtClean="0"/>
              <a:t>Co-interpretation (modelled on Vic EPA)</a:t>
            </a:r>
          </a:p>
          <a:p>
            <a:pPr marL="342900" indent="-342900">
              <a:buFont typeface="Arial" panose="020B0604020202020204" pitchFamily="34" charset="0"/>
              <a:buChar char="•"/>
            </a:pPr>
            <a:endParaRPr lang="en-AU" sz="2800" dirty="0" smtClean="0"/>
          </a:p>
          <a:p>
            <a:pPr marL="342900" indent="-342900">
              <a:buFont typeface="Arial" panose="020B0604020202020204" pitchFamily="34" charset="0"/>
              <a:buChar char="•"/>
            </a:pPr>
            <a:r>
              <a:rPr lang="en-AU" sz="2800" dirty="0" smtClean="0"/>
              <a:t>Simple Report Card (modelled on North Central Waterwatch Vic)</a:t>
            </a:r>
          </a:p>
          <a:p>
            <a:pPr marL="342900" indent="-342900">
              <a:buFont typeface="Arial" panose="020B0604020202020204" pitchFamily="34" charset="0"/>
              <a:buChar char="•"/>
            </a:pPr>
            <a:endParaRPr lang="en-AU" sz="2800" dirty="0"/>
          </a:p>
          <a:p>
            <a:pPr marL="342900" indent="-342900">
              <a:buFont typeface="Arial" panose="020B0604020202020204" pitchFamily="34" charset="0"/>
              <a:buChar char="•"/>
            </a:pPr>
            <a:r>
              <a:rPr lang="en-AU" sz="2800" dirty="0" smtClean="0"/>
              <a:t>Target setting is tricky, most likely use trajectories</a:t>
            </a:r>
            <a:endParaRPr lang="en-AU" sz="2800" dirty="0"/>
          </a:p>
        </p:txBody>
      </p:sp>
    </p:spTree>
    <p:extLst>
      <p:ext uri="{BB962C8B-B14F-4D97-AF65-F5344CB8AC3E}">
        <p14:creationId xmlns:p14="http://schemas.microsoft.com/office/powerpoint/2010/main" val="2774319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Long-Term Condition Monitoring</a:t>
            </a:r>
          </a:p>
          <a:p>
            <a:r>
              <a:rPr lang="en-AU" dirty="0" smtClean="0"/>
              <a:t>Water Allocation Planning </a:t>
            </a:r>
          </a:p>
          <a:p>
            <a:r>
              <a:rPr lang="en-AU" dirty="0" smtClean="0"/>
              <a:t>Regional Report Cards </a:t>
            </a:r>
          </a:p>
          <a:p>
            <a:r>
              <a:rPr lang="en-AU" dirty="0" smtClean="0"/>
              <a:t>Model has proven successful in multiple areas with multiple community groups</a:t>
            </a:r>
          </a:p>
          <a:p>
            <a:pPr marL="0" indent="0">
              <a:buNone/>
            </a:pPr>
            <a:endParaRPr lang="en-AU" dirty="0"/>
          </a:p>
        </p:txBody>
      </p:sp>
      <p:sp>
        <p:nvSpPr>
          <p:cNvPr id="4" name="Title 1"/>
          <p:cNvSpPr>
            <a:spLocks noGrp="1"/>
          </p:cNvSpPr>
          <p:nvPr>
            <p:ph type="title"/>
          </p:nvPr>
        </p:nvSpPr>
        <p:spPr>
          <a:xfrm>
            <a:off x="-548540" y="345244"/>
            <a:ext cx="8229600" cy="1143000"/>
          </a:xfrm>
        </p:spPr>
        <p:txBody>
          <a:bodyPr/>
          <a:lstStyle/>
          <a:p>
            <a:r>
              <a:rPr lang="en-AU" dirty="0" smtClean="0"/>
              <a:t>Further data use </a:t>
            </a:r>
            <a:endParaRPr lang="en-AU"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79996" y="623536"/>
            <a:ext cx="1038891" cy="965124"/>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0269" y="1099351"/>
            <a:ext cx="1001192" cy="103694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82794" y="274638"/>
            <a:ext cx="991385" cy="112399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7200" y="4836558"/>
            <a:ext cx="1179771" cy="1110373"/>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33347" y="5382207"/>
            <a:ext cx="1125387" cy="94992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37006" y="4729377"/>
            <a:ext cx="1037173" cy="1024677"/>
          </a:xfrm>
          <a:prstGeom prst="rect">
            <a:avLst/>
          </a:prstGeom>
        </p:spPr>
      </p:pic>
    </p:spTree>
    <p:extLst>
      <p:ext uri="{BB962C8B-B14F-4D97-AF65-F5344CB8AC3E}">
        <p14:creationId xmlns:p14="http://schemas.microsoft.com/office/powerpoint/2010/main" val="4040631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3605" y="2397304"/>
            <a:ext cx="6858000" cy="1790700"/>
          </a:xfrm>
        </p:spPr>
        <p:txBody>
          <a:bodyPr/>
          <a:lstStyle/>
          <a:p>
            <a:r>
              <a:rPr lang="en-AU" sz="3200" dirty="0"/>
              <a:t>The</a:t>
            </a:r>
            <a:r>
              <a:rPr lang="en-AU" sz="3200" dirty="0" smtClean="0"/>
              <a:t> Loop</a:t>
            </a:r>
            <a:br>
              <a:rPr lang="en-AU" sz="3200" dirty="0" smtClean="0"/>
            </a:br>
            <a:r>
              <a:rPr lang="en-AU" sz="3200" dirty="0" smtClean="0">
                <a:solidFill>
                  <a:srgbClr val="FF0000"/>
                </a:solidFill>
              </a:rPr>
              <a:t>Practitioners</a:t>
            </a:r>
            <a:endParaRPr lang="en-AU" sz="3200" dirty="0">
              <a:solidFill>
                <a:srgbClr val="FF0000"/>
              </a:solidFill>
            </a:endParaRPr>
          </a:p>
        </p:txBody>
      </p:sp>
      <p:grpSp>
        <p:nvGrpSpPr>
          <p:cNvPr id="40" name="Group 39"/>
          <p:cNvGrpSpPr/>
          <p:nvPr/>
        </p:nvGrpSpPr>
        <p:grpSpPr>
          <a:xfrm>
            <a:off x="2120090" y="1060245"/>
            <a:ext cx="4997112" cy="4752020"/>
            <a:chOff x="3289873" y="559227"/>
            <a:chExt cx="5696688" cy="5578570"/>
          </a:xfrm>
        </p:grpSpPr>
        <p:sp>
          <p:nvSpPr>
            <p:cNvPr id="41" name="Freeform 40"/>
            <p:cNvSpPr/>
            <p:nvPr/>
          </p:nvSpPr>
          <p:spPr>
            <a:xfrm>
              <a:off x="5341093" y="559227"/>
              <a:ext cx="1792737" cy="1824998"/>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4834" tIns="194834" rIns="194834" bIns="194834" numCol="1" spcCol="1270" anchor="ctr" anchorCtr="0">
              <a:noAutofit/>
            </a:bodyPr>
            <a:lstStyle/>
            <a:p>
              <a:pPr algn="ctr" defTabSz="533400">
                <a:lnSpc>
                  <a:spcPct val="90000"/>
                </a:lnSpc>
                <a:spcAft>
                  <a:spcPct val="35000"/>
                </a:spcAft>
              </a:pPr>
              <a:r>
                <a:rPr lang="en-AU" sz="1800" dirty="0"/>
                <a:t>Project &amp; Database Design</a:t>
              </a:r>
            </a:p>
          </p:txBody>
        </p:sp>
        <p:sp>
          <p:nvSpPr>
            <p:cNvPr id="42" name="Freeform 41"/>
            <p:cNvSpPr/>
            <p:nvPr/>
          </p:nvSpPr>
          <p:spPr>
            <a:xfrm rot="2160000">
              <a:off x="6862234" y="1976968"/>
              <a:ext cx="436123" cy="551854"/>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0" y="110371"/>
                  </a:moveTo>
                  <a:lnTo>
                    <a:pt x="218062" y="110371"/>
                  </a:lnTo>
                  <a:lnTo>
                    <a:pt x="218062" y="0"/>
                  </a:lnTo>
                  <a:lnTo>
                    <a:pt x="436123" y="275927"/>
                  </a:lnTo>
                  <a:lnTo>
                    <a:pt x="218062" y="551854"/>
                  </a:lnTo>
                  <a:lnTo>
                    <a:pt x="218062" y="441483"/>
                  </a:lnTo>
                  <a:lnTo>
                    <a:pt x="0" y="441483"/>
                  </a:lnTo>
                  <a:lnTo>
                    <a:pt x="0" y="110371"/>
                  </a:lnTo>
                  <a:close/>
                </a:path>
              </a:pathLst>
            </a:cu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2778" rIns="98127" bIns="82778" numCol="1" spcCol="1270" anchor="ctr" anchorCtr="0">
              <a:noAutofit/>
            </a:bodyPr>
            <a:lstStyle/>
            <a:p>
              <a:pPr algn="ctr" defTabSz="433388">
                <a:lnSpc>
                  <a:spcPct val="90000"/>
                </a:lnSpc>
                <a:spcAft>
                  <a:spcPct val="35000"/>
                </a:spcAft>
              </a:pPr>
              <a:endParaRPr lang="en-AU" sz="975"/>
            </a:p>
          </p:txBody>
        </p:sp>
        <p:sp>
          <p:nvSpPr>
            <p:cNvPr id="43" name="Freeform 42"/>
            <p:cNvSpPr/>
            <p:nvPr/>
          </p:nvSpPr>
          <p:spPr>
            <a:xfrm>
              <a:off x="7195699" y="1975102"/>
              <a:ext cx="1790862" cy="1824998"/>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4834" tIns="194834" rIns="194834" bIns="194834" numCol="1" spcCol="1270" anchor="ctr" anchorCtr="0">
              <a:noAutofit/>
            </a:bodyPr>
            <a:lstStyle/>
            <a:p>
              <a:pPr algn="ctr" defTabSz="533400">
                <a:lnSpc>
                  <a:spcPct val="90000"/>
                </a:lnSpc>
                <a:spcAft>
                  <a:spcPct val="35000"/>
                </a:spcAft>
              </a:pPr>
              <a:r>
                <a:rPr lang="en-AU" sz="1800" dirty="0"/>
                <a:t>Publicity, </a:t>
              </a:r>
              <a:r>
                <a:rPr lang="en-AU" sz="1800" dirty="0" smtClean="0"/>
                <a:t>Recruitment </a:t>
              </a:r>
              <a:r>
                <a:rPr lang="en-AU" sz="1800" dirty="0"/>
                <a:t>&amp; Training</a:t>
              </a:r>
            </a:p>
          </p:txBody>
        </p:sp>
        <p:sp>
          <p:nvSpPr>
            <p:cNvPr id="44" name="Freeform 43"/>
            <p:cNvSpPr/>
            <p:nvPr/>
          </p:nvSpPr>
          <p:spPr>
            <a:xfrm rot="17280000">
              <a:off x="7490534" y="3863720"/>
              <a:ext cx="436123" cy="551855"/>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436123" y="441483"/>
                  </a:moveTo>
                  <a:lnTo>
                    <a:pt x="218061" y="441483"/>
                  </a:lnTo>
                  <a:lnTo>
                    <a:pt x="218061" y="551854"/>
                  </a:lnTo>
                  <a:lnTo>
                    <a:pt x="0" y="275927"/>
                  </a:lnTo>
                  <a:lnTo>
                    <a:pt x="218061" y="0"/>
                  </a:lnTo>
                  <a:lnTo>
                    <a:pt x="218061" y="110371"/>
                  </a:lnTo>
                  <a:lnTo>
                    <a:pt x="436123" y="110371"/>
                  </a:lnTo>
                  <a:lnTo>
                    <a:pt x="436123" y="441483"/>
                  </a:lnTo>
                  <a:close/>
                </a:path>
              </a:pathLst>
            </a:cu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8127" tIns="82778" rIns="0" bIns="82778" numCol="1" spcCol="1270" anchor="ctr" anchorCtr="0">
              <a:noAutofit/>
            </a:bodyPr>
            <a:lstStyle/>
            <a:p>
              <a:pPr algn="ctr" defTabSz="433388">
                <a:lnSpc>
                  <a:spcPct val="90000"/>
                </a:lnSpc>
                <a:spcAft>
                  <a:spcPct val="35000"/>
                </a:spcAft>
              </a:pPr>
              <a:endParaRPr lang="en-AU" sz="975"/>
            </a:p>
          </p:txBody>
        </p:sp>
        <p:sp>
          <p:nvSpPr>
            <p:cNvPr id="45" name="Freeform 44"/>
            <p:cNvSpPr/>
            <p:nvPr/>
          </p:nvSpPr>
          <p:spPr>
            <a:xfrm>
              <a:off x="6507437" y="4312799"/>
              <a:ext cx="1842050" cy="1824998"/>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4834" tIns="194834" rIns="194834" bIns="194834" numCol="1" spcCol="1270" anchor="ctr" anchorCtr="0">
              <a:noAutofit/>
            </a:bodyPr>
            <a:lstStyle/>
            <a:p>
              <a:pPr algn="ctr" defTabSz="533400">
                <a:lnSpc>
                  <a:spcPct val="90000"/>
                </a:lnSpc>
                <a:spcAft>
                  <a:spcPct val="35000"/>
                </a:spcAft>
              </a:pPr>
              <a:r>
                <a:rPr lang="en-AU" sz="1800" dirty="0"/>
                <a:t>Data collection,  Moderation  &amp; Storage</a:t>
              </a:r>
            </a:p>
          </p:txBody>
        </p:sp>
        <p:sp>
          <p:nvSpPr>
            <p:cNvPr id="46" name="Freeform 45"/>
            <p:cNvSpPr/>
            <p:nvPr/>
          </p:nvSpPr>
          <p:spPr>
            <a:xfrm rot="21600000">
              <a:off x="5890281" y="5044307"/>
              <a:ext cx="436123" cy="551855"/>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436123" y="441483"/>
                  </a:moveTo>
                  <a:lnTo>
                    <a:pt x="218061" y="441483"/>
                  </a:lnTo>
                  <a:lnTo>
                    <a:pt x="218061" y="551854"/>
                  </a:lnTo>
                  <a:lnTo>
                    <a:pt x="0" y="275927"/>
                  </a:lnTo>
                  <a:lnTo>
                    <a:pt x="218061" y="0"/>
                  </a:lnTo>
                  <a:lnTo>
                    <a:pt x="218061" y="110371"/>
                  </a:lnTo>
                  <a:lnTo>
                    <a:pt x="436123" y="110371"/>
                  </a:lnTo>
                  <a:lnTo>
                    <a:pt x="436123" y="441483"/>
                  </a:lnTo>
                  <a:close/>
                </a:path>
              </a:pathLst>
            </a:cu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8128" tIns="82779" rIns="0" bIns="82778" numCol="1" spcCol="1270" anchor="ctr" anchorCtr="0">
              <a:noAutofit/>
            </a:bodyPr>
            <a:lstStyle/>
            <a:p>
              <a:pPr algn="ctr" defTabSz="433388">
                <a:lnSpc>
                  <a:spcPct val="90000"/>
                </a:lnSpc>
                <a:spcAft>
                  <a:spcPct val="35000"/>
                </a:spcAft>
              </a:pPr>
              <a:endParaRPr lang="en-AU" sz="975"/>
            </a:p>
          </p:txBody>
        </p:sp>
        <p:sp>
          <p:nvSpPr>
            <p:cNvPr id="47" name="Freeform 46"/>
            <p:cNvSpPr/>
            <p:nvPr/>
          </p:nvSpPr>
          <p:spPr>
            <a:xfrm>
              <a:off x="4030791" y="4312799"/>
              <a:ext cx="1869826" cy="1824998"/>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4834" tIns="194834" rIns="194834" bIns="194834" numCol="1" spcCol="1270" anchor="ctr" anchorCtr="0">
              <a:noAutofit/>
            </a:bodyPr>
            <a:lstStyle/>
            <a:p>
              <a:pPr algn="ctr" defTabSz="533400">
                <a:lnSpc>
                  <a:spcPct val="90000"/>
                </a:lnSpc>
                <a:spcAft>
                  <a:spcPct val="35000"/>
                </a:spcAft>
              </a:pPr>
              <a:r>
                <a:rPr lang="en-AU" sz="1800" dirty="0"/>
                <a:t>Data analysis, Report back,  Publicity</a:t>
              </a:r>
            </a:p>
          </p:txBody>
        </p:sp>
        <p:sp>
          <p:nvSpPr>
            <p:cNvPr id="48" name="Freeform 47"/>
            <p:cNvSpPr/>
            <p:nvPr/>
          </p:nvSpPr>
          <p:spPr>
            <a:xfrm rot="25920000">
              <a:off x="4272970" y="3887198"/>
              <a:ext cx="436124" cy="551855"/>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436123" y="441483"/>
                  </a:moveTo>
                  <a:lnTo>
                    <a:pt x="218061" y="441483"/>
                  </a:lnTo>
                  <a:lnTo>
                    <a:pt x="218061" y="551854"/>
                  </a:lnTo>
                  <a:lnTo>
                    <a:pt x="0" y="275927"/>
                  </a:lnTo>
                  <a:lnTo>
                    <a:pt x="218061" y="0"/>
                  </a:lnTo>
                  <a:lnTo>
                    <a:pt x="218061" y="110371"/>
                  </a:lnTo>
                  <a:lnTo>
                    <a:pt x="436123" y="110371"/>
                  </a:lnTo>
                  <a:lnTo>
                    <a:pt x="436123" y="441483"/>
                  </a:lnTo>
                  <a:close/>
                </a:path>
              </a:pathLst>
            </a:cu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8129" tIns="82778" rIns="-1" bIns="82778" numCol="1" spcCol="1270" anchor="ctr" anchorCtr="0">
              <a:noAutofit/>
            </a:bodyPr>
            <a:lstStyle/>
            <a:p>
              <a:pPr algn="ctr" defTabSz="433388">
                <a:lnSpc>
                  <a:spcPct val="90000"/>
                </a:lnSpc>
                <a:spcAft>
                  <a:spcPct val="35000"/>
                </a:spcAft>
              </a:pPr>
              <a:endParaRPr lang="en-AU" sz="975"/>
            </a:p>
          </p:txBody>
        </p:sp>
        <p:sp>
          <p:nvSpPr>
            <p:cNvPr id="49" name="Freeform 48"/>
            <p:cNvSpPr/>
            <p:nvPr/>
          </p:nvSpPr>
          <p:spPr>
            <a:xfrm>
              <a:off x="3289873" y="1975102"/>
              <a:ext cx="1838044" cy="1824998"/>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4834" tIns="194834" rIns="194834" bIns="194834" numCol="1" spcCol="1270" anchor="ctr" anchorCtr="0">
              <a:noAutofit/>
            </a:bodyPr>
            <a:lstStyle/>
            <a:p>
              <a:pPr algn="ctr" defTabSz="533400">
                <a:lnSpc>
                  <a:spcPct val="90000"/>
                </a:lnSpc>
                <a:spcAft>
                  <a:spcPct val="35000"/>
                </a:spcAft>
              </a:pPr>
              <a:r>
                <a:rPr lang="en-AU" sz="1800" dirty="0"/>
                <a:t>Trigger actions &amp;/or Project review</a:t>
              </a:r>
            </a:p>
          </p:txBody>
        </p:sp>
        <p:sp>
          <p:nvSpPr>
            <p:cNvPr id="50" name="Freeform 49"/>
            <p:cNvSpPr/>
            <p:nvPr/>
          </p:nvSpPr>
          <p:spPr>
            <a:xfrm rot="19440000">
              <a:off x="4873670" y="1991478"/>
              <a:ext cx="436123" cy="551854"/>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0" y="110371"/>
                  </a:moveTo>
                  <a:lnTo>
                    <a:pt x="218062" y="110371"/>
                  </a:lnTo>
                  <a:lnTo>
                    <a:pt x="218062" y="0"/>
                  </a:lnTo>
                  <a:lnTo>
                    <a:pt x="436123" y="275927"/>
                  </a:lnTo>
                  <a:lnTo>
                    <a:pt x="218062" y="551854"/>
                  </a:lnTo>
                  <a:lnTo>
                    <a:pt x="218062" y="441483"/>
                  </a:lnTo>
                  <a:lnTo>
                    <a:pt x="0" y="441483"/>
                  </a:lnTo>
                  <a:lnTo>
                    <a:pt x="0" y="110371"/>
                  </a:lnTo>
                  <a:close/>
                </a:path>
              </a:pathLst>
            </a:cu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2778" rIns="98127" bIns="82778" numCol="1" spcCol="1270" anchor="ctr" anchorCtr="0">
              <a:noAutofit/>
            </a:bodyPr>
            <a:lstStyle/>
            <a:p>
              <a:pPr algn="ctr" defTabSz="433388">
                <a:lnSpc>
                  <a:spcPct val="90000"/>
                </a:lnSpc>
                <a:spcAft>
                  <a:spcPct val="35000"/>
                </a:spcAft>
              </a:pPr>
              <a:endParaRPr lang="en-AU" sz="975"/>
            </a:p>
          </p:txBody>
        </p:sp>
      </p:grpSp>
      <p:sp>
        <p:nvSpPr>
          <p:cNvPr id="5" name="Oval 4"/>
          <p:cNvSpPr/>
          <p:nvPr/>
        </p:nvSpPr>
        <p:spPr>
          <a:xfrm rot="1409070">
            <a:off x="1736727" y="2101674"/>
            <a:ext cx="766723" cy="4320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extBox 11"/>
          <p:cNvSpPr txBox="1"/>
          <p:nvPr/>
        </p:nvSpPr>
        <p:spPr>
          <a:xfrm>
            <a:off x="1852677" y="2089550"/>
            <a:ext cx="660053" cy="461665"/>
          </a:xfrm>
          <a:prstGeom prst="rect">
            <a:avLst/>
          </a:prstGeom>
          <a:noFill/>
        </p:spPr>
        <p:txBody>
          <a:bodyPr wrap="square" rtlCol="0">
            <a:spAutoFit/>
          </a:bodyPr>
          <a:lstStyle/>
          <a:p>
            <a:r>
              <a:rPr lang="en-AU" sz="1200" dirty="0"/>
              <a:t>NRM Board</a:t>
            </a:r>
          </a:p>
        </p:txBody>
      </p:sp>
      <p:grpSp>
        <p:nvGrpSpPr>
          <p:cNvPr id="14" name="Group 13"/>
          <p:cNvGrpSpPr/>
          <p:nvPr/>
        </p:nvGrpSpPr>
        <p:grpSpPr>
          <a:xfrm rot="19759726">
            <a:off x="1190074" y="2491795"/>
            <a:ext cx="923621" cy="414407"/>
            <a:chOff x="1646944" y="1959392"/>
            <a:chExt cx="993484" cy="552542"/>
          </a:xfrm>
        </p:grpSpPr>
        <p:sp>
          <p:nvSpPr>
            <p:cNvPr id="6" name="Oval 5"/>
            <p:cNvSpPr/>
            <p:nvPr/>
          </p:nvSpPr>
          <p:spPr>
            <a:xfrm rot="1409070">
              <a:off x="1647042" y="1959392"/>
              <a:ext cx="974927" cy="552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3" name="TextBox 12"/>
            <p:cNvSpPr txBox="1"/>
            <p:nvPr/>
          </p:nvSpPr>
          <p:spPr>
            <a:xfrm rot="1159550">
              <a:off x="1646944" y="2057667"/>
              <a:ext cx="993484" cy="369332"/>
            </a:xfrm>
            <a:prstGeom prst="rect">
              <a:avLst/>
            </a:prstGeom>
            <a:noFill/>
          </p:spPr>
          <p:txBody>
            <a:bodyPr wrap="square" rtlCol="0">
              <a:spAutoFit/>
            </a:bodyPr>
            <a:lstStyle/>
            <a:p>
              <a:r>
                <a:rPr lang="en-AU" sz="1200" dirty="0"/>
                <a:t>Community</a:t>
              </a:r>
            </a:p>
          </p:txBody>
        </p:sp>
      </p:grpSp>
      <p:grpSp>
        <p:nvGrpSpPr>
          <p:cNvPr id="15" name="Group 14"/>
          <p:cNvGrpSpPr/>
          <p:nvPr/>
        </p:nvGrpSpPr>
        <p:grpSpPr>
          <a:xfrm rot="18578474">
            <a:off x="716261" y="2787970"/>
            <a:ext cx="840152" cy="373654"/>
            <a:chOff x="1647042" y="1959392"/>
            <a:chExt cx="1215294" cy="552542"/>
          </a:xfrm>
        </p:grpSpPr>
        <p:sp>
          <p:nvSpPr>
            <p:cNvPr id="16" name="Oval 15"/>
            <p:cNvSpPr/>
            <p:nvPr/>
          </p:nvSpPr>
          <p:spPr>
            <a:xfrm rot="1409070">
              <a:off x="1647042" y="1959392"/>
              <a:ext cx="974927" cy="552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7" name="TextBox 16"/>
            <p:cNvSpPr txBox="1"/>
            <p:nvPr/>
          </p:nvSpPr>
          <p:spPr>
            <a:xfrm rot="1766240">
              <a:off x="1868852" y="2066103"/>
              <a:ext cx="993484" cy="409613"/>
            </a:xfrm>
            <a:prstGeom prst="rect">
              <a:avLst/>
            </a:prstGeom>
            <a:noFill/>
          </p:spPr>
          <p:txBody>
            <a:bodyPr wrap="square" rtlCol="0">
              <a:spAutoFit/>
            </a:bodyPr>
            <a:lstStyle/>
            <a:p>
              <a:r>
                <a:rPr lang="en-AU" sz="1200" dirty="0"/>
                <a:t>EPA</a:t>
              </a:r>
            </a:p>
          </p:txBody>
        </p:sp>
      </p:grpSp>
      <p:grpSp>
        <p:nvGrpSpPr>
          <p:cNvPr id="18" name="Group 17"/>
          <p:cNvGrpSpPr/>
          <p:nvPr/>
        </p:nvGrpSpPr>
        <p:grpSpPr>
          <a:xfrm rot="16997309">
            <a:off x="617152" y="3178745"/>
            <a:ext cx="731195" cy="745113"/>
            <a:chOff x="1647042" y="1957591"/>
            <a:chExt cx="974927" cy="827280"/>
          </a:xfrm>
        </p:grpSpPr>
        <p:sp>
          <p:nvSpPr>
            <p:cNvPr id="19" name="Oval 18"/>
            <p:cNvSpPr/>
            <p:nvPr/>
          </p:nvSpPr>
          <p:spPr>
            <a:xfrm rot="1409070">
              <a:off x="1647042" y="1959392"/>
              <a:ext cx="974927" cy="552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20" name="TextBox 19"/>
            <p:cNvSpPr txBox="1"/>
            <p:nvPr/>
          </p:nvSpPr>
          <p:spPr>
            <a:xfrm rot="3586895">
              <a:off x="1893574" y="2186565"/>
              <a:ext cx="827280" cy="369332"/>
            </a:xfrm>
            <a:prstGeom prst="rect">
              <a:avLst/>
            </a:prstGeom>
            <a:noFill/>
          </p:spPr>
          <p:txBody>
            <a:bodyPr wrap="square" rtlCol="0">
              <a:spAutoFit/>
            </a:bodyPr>
            <a:lstStyle/>
            <a:p>
              <a:r>
                <a:rPr lang="en-AU" sz="1200" dirty="0" err="1"/>
                <a:t>Govt</a:t>
              </a:r>
              <a:endParaRPr lang="en-AU" sz="1200" dirty="0"/>
            </a:p>
          </p:txBody>
        </p:sp>
      </p:grpSp>
      <p:grpSp>
        <p:nvGrpSpPr>
          <p:cNvPr id="21" name="Group 20"/>
          <p:cNvGrpSpPr/>
          <p:nvPr/>
        </p:nvGrpSpPr>
        <p:grpSpPr>
          <a:xfrm rot="18098158">
            <a:off x="-18457" y="3594889"/>
            <a:ext cx="783481" cy="414407"/>
            <a:chOff x="1647042" y="1959392"/>
            <a:chExt cx="1044642" cy="552542"/>
          </a:xfrm>
        </p:grpSpPr>
        <p:sp>
          <p:nvSpPr>
            <p:cNvPr id="22" name="Oval 21"/>
            <p:cNvSpPr/>
            <p:nvPr/>
          </p:nvSpPr>
          <p:spPr>
            <a:xfrm rot="1409070">
              <a:off x="1647042" y="1959392"/>
              <a:ext cx="974927" cy="552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23" name="TextBox 22"/>
            <p:cNvSpPr txBox="1"/>
            <p:nvPr/>
          </p:nvSpPr>
          <p:spPr>
            <a:xfrm>
              <a:off x="1698200" y="1970617"/>
              <a:ext cx="993484" cy="369332"/>
            </a:xfrm>
            <a:prstGeom prst="rect">
              <a:avLst/>
            </a:prstGeom>
            <a:noFill/>
          </p:spPr>
          <p:txBody>
            <a:bodyPr wrap="square" rtlCol="0">
              <a:spAutoFit/>
            </a:bodyPr>
            <a:lstStyle/>
            <a:p>
              <a:r>
                <a:rPr lang="en-AU" sz="1200" dirty="0"/>
                <a:t>Experts</a:t>
              </a:r>
            </a:p>
          </p:txBody>
        </p:sp>
      </p:grpSp>
      <p:sp>
        <p:nvSpPr>
          <p:cNvPr id="26" name="Oval 25"/>
          <p:cNvSpPr/>
          <p:nvPr/>
        </p:nvSpPr>
        <p:spPr>
          <a:xfrm rot="8778178">
            <a:off x="4571662" y="5648175"/>
            <a:ext cx="785359" cy="46589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7" name="TextBox 26"/>
          <p:cNvSpPr txBox="1"/>
          <p:nvPr/>
        </p:nvSpPr>
        <p:spPr>
          <a:xfrm>
            <a:off x="4701767" y="5634714"/>
            <a:ext cx="791262" cy="461665"/>
          </a:xfrm>
          <a:prstGeom prst="rect">
            <a:avLst/>
          </a:prstGeom>
          <a:noFill/>
        </p:spPr>
        <p:txBody>
          <a:bodyPr wrap="square" rtlCol="0">
            <a:spAutoFit/>
          </a:bodyPr>
          <a:lstStyle/>
          <a:p>
            <a:r>
              <a:rPr lang="en-AU" sz="1200" dirty="0"/>
              <a:t>NRM Board</a:t>
            </a:r>
          </a:p>
        </p:txBody>
      </p:sp>
      <p:grpSp>
        <p:nvGrpSpPr>
          <p:cNvPr id="28" name="Group 27"/>
          <p:cNvGrpSpPr/>
          <p:nvPr/>
        </p:nvGrpSpPr>
        <p:grpSpPr>
          <a:xfrm rot="21082480">
            <a:off x="3206293" y="5694283"/>
            <a:ext cx="942785" cy="430894"/>
            <a:chOff x="1645652" y="1959392"/>
            <a:chExt cx="993484" cy="574524"/>
          </a:xfrm>
        </p:grpSpPr>
        <p:sp>
          <p:nvSpPr>
            <p:cNvPr id="38" name="Oval 37"/>
            <p:cNvSpPr/>
            <p:nvPr/>
          </p:nvSpPr>
          <p:spPr>
            <a:xfrm rot="1409070">
              <a:off x="1647042" y="1959392"/>
              <a:ext cx="974927" cy="552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9" name="TextBox 38"/>
            <p:cNvSpPr txBox="1"/>
            <p:nvPr/>
          </p:nvSpPr>
          <p:spPr>
            <a:xfrm rot="1082045">
              <a:off x="1645652" y="2164584"/>
              <a:ext cx="993484" cy="369332"/>
            </a:xfrm>
            <a:prstGeom prst="rect">
              <a:avLst/>
            </a:prstGeom>
            <a:noFill/>
          </p:spPr>
          <p:txBody>
            <a:bodyPr wrap="square" rtlCol="0">
              <a:spAutoFit/>
            </a:bodyPr>
            <a:lstStyle/>
            <a:p>
              <a:r>
                <a:rPr lang="en-AU" sz="1200" dirty="0"/>
                <a:t>Community</a:t>
              </a:r>
            </a:p>
          </p:txBody>
        </p:sp>
      </p:grpSp>
      <p:grpSp>
        <p:nvGrpSpPr>
          <p:cNvPr id="100" name="Group 99"/>
          <p:cNvGrpSpPr/>
          <p:nvPr/>
        </p:nvGrpSpPr>
        <p:grpSpPr>
          <a:xfrm rot="3290468">
            <a:off x="4958012" y="736678"/>
            <a:ext cx="919702" cy="461665"/>
            <a:chOff x="5776363" y="44310"/>
            <a:chExt cx="1170599" cy="520801"/>
          </a:xfrm>
        </p:grpSpPr>
        <p:sp>
          <p:nvSpPr>
            <p:cNvPr id="52" name="Oval 51"/>
            <p:cNvSpPr/>
            <p:nvPr/>
          </p:nvSpPr>
          <p:spPr>
            <a:xfrm>
              <a:off x="5776363" y="47204"/>
              <a:ext cx="944759" cy="45996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53" name="TextBox 52"/>
            <p:cNvSpPr txBox="1"/>
            <p:nvPr/>
          </p:nvSpPr>
          <p:spPr>
            <a:xfrm>
              <a:off x="5974479" y="44310"/>
              <a:ext cx="972483" cy="520801"/>
            </a:xfrm>
            <a:prstGeom prst="rect">
              <a:avLst/>
            </a:prstGeom>
            <a:noFill/>
          </p:spPr>
          <p:txBody>
            <a:bodyPr wrap="square" rtlCol="0">
              <a:spAutoFit/>
            </a:bodyPr>
            <a:lstStyle/>
            <a:p>
              <a:r>
                <a:rPr lang="en-AU" sz="1200" dirty="0"/>
                <a:t>NRM Board</a:t>
              </a:r>
            </a:p>
          </p:txBody>
        </p:sp>
      </p:grpSp>
      <p:grpSp>
        <p:nvGrpSpPr>
          <p:cNvPr id="54" name="Group 53"/>
          <p:cNvGrpSpPr/>
          <p:nvPr/>
        </p:nvGrpSpPr>
        <p:grpSpPr>
          <a:xfrm rot="21121953">
            <a:off x="4230247" y="436037"/>
            <a:ext cx="986583" cy="477860"/>
            <a:chOff x="1622289" y="1959392"/>
            <a:chExt cx="999680" cy="552542"/>
          </a:xfrm>
        </p:grpSpPr>
        <p:sp>
          <p:nvSpPr>
            <p:cNvPr id="64" name="Oval 63"/>
            <p:cNvSpPr/>
            <p:nvPr/>
          </p:nvSpPr>
          <p:spPr>
            <a:xfrm rot="1409070">
              <a:off x="1647042" y="1959392"/>
              <a:ext cx="974927" cy="552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65" name="TextBox 64"/>
            <p:cNvSpPr txBox="1"/>
            <p:nvPr/>
          </p:nvSpPr>
          <p:spPr>
            <a:xfrm rot="1197120">
              <a:off x="1622289" y="2140893"/>
              <a:ext cx="993484" cy="320290"/>
            </a:xfrm>
            <a:prstGeom prst="rect">
              <a:avLst/>
            </a:prstGeom>
            <a:noFill/>
          </p:spPr>
          <p:txBody>
            <a:bodyPr wrap="square" rtlCol="0">
              <a:spAutoFit/>
            </a:bodyPr>
            <a:lstStyle/>
            <a:p>
              <a:r>
                <a:rPr lang="en-AU" sz="1200" dirty="0"/>
                <a:t>Community</a:t>
              </a:r>
            </a:p>
          </p:txBody>
        </p:sp>
      </p:grpSp>
      <p:grpSp>
        <p:nvGrpSpPr>
          <p:cNvPr id="55" name="Group 54"/>
          <p:cNvGrpSpPr/>
          <p:nvPr/>
        </p:nvGrpSpPr>
        <p:grpSpPr>
          <a:xfrm rot="19560582">
            <a:off x="3680608" y="634068"/>
            <a:ext cx="902855" cy="399957"/>
            <a:chOff x="1647042" y="1959392"/>
            <a:chExt cx="1224901" cy="552542"/>
          </a:xfrm>
        </p:grpSpPr>
        <p:sp>
          <p:nvSpPr>
            <p:cNvPr id="62" name="Oval 61"/>
            <p:cNvSpPr/>
            <p:nvPr/>
          </p:nvSpPr>
          <p:spPr>
            <a:xfrm rot="1409070">
              <a:off x="1647042" y="1959392"/>
              <a:ext cx="974927" cy="552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63" name="TextBox 62"/>
            <p:cNvSpPr txBox="1"/>
            <p:nvPr/>
          </p:nvSpPr>
          <p:spPr>
            <a:xfrm rot="1003200">
              <a:off x="1878460" y="2115596"/>
              <a:ext cx="993483" cy="382675"/>
            </a:xfrm>
            <a:prstGeom prst="rect">
              <a:avLst/>
            </a:prstGeom>
            <a:noFill/>
          </p:spPr>
          <p:txBody>
            <a:bodyPr wrap="square" rtlCol="0">
              <a:spAutoFit/>
            </a:bodyPr>
            <a:lstStyle/>
            <a:p>
              <a:r>
                <a:rPr lang="en-AU" sz="1200" dirty="0"/>
                <a:t>EPA</a:t>
              </a:r>
            </a:p>
          </p:txBody>
        </p:sp>
      </p:grpSp>
      <p:grpSp>
        <p:nvGrpSpPr>
          <p:cNvPr id="56" name="Group 55"/>
          <p:cNvGrpSpPr/>
          <p:nvPr/>
        </p:nvGrpSpPr>
        <p:grpSpPr>
          <a:xfrm rot="5400000">
            <a:off x="3475115" y="914431"/>
            <a:ext cx="718603" cy="732281"/>
            <a:chOff x="1647042" y="1544642"/>
            <a:chExt cx="974927" cy="1011649"/>
          </a:xfrm>
        </p:grpSpPr>
        <p:sp>
          <p:nvSpPr>
            <p:cNvPr id="60" name="Oval 59"/>
            <p:cNvSpPr/>
            <p:nvPr/>
          </p:nvSpPr>
          <p:spPr>
            <a:xfrm rot="1409070">
              <a:off x="1647042" y="1959392"/>
              <a:ext cx="974927" cy="552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61" name="TextBox 60"/>
            <p:cNvSpPr txBox="1"/>
            <p:nvPr/>
          </p:nvSpPr>
          <p:spPr>
            <a:xfrm rot="16471751">
              <a:off x="1690683" y="1862565"/>
              <a:ext cx="1011649" cy="375804"/>
            </a:xfrm>
            <a:prstGeom prst="rect">
              <a:avLst/>
            </a:prstGeom>
            <a:noFill/>
          </p:spPr>
          <p:txBody>
            <a:bodyPr wrap="square" rtlCol="0">
              <a:spAutoFit/>
            </a:bodyPr>
            <a:lstStyle/>
            <a:p>
              <a:r>
                <a:rPr lang="en-AU" sz="1200" dirty="0" err="1"/>
                <a:t>Govt</a:t>
              </a:r>
              <a:endParaRPr lang="en-AU" sz="1200" dirty="0"/>
            </a:p>
          </p:txBody>
        </p:sp>
      </p:grpSp>
      <p:grpSp>
        <p:nvGrpSpPr>
          <p:cNvPr id="57" name="Group 56"/>
          <p:cNvGrpSpPr/>
          <p:nvPr/>
        </p:nvGrpSpPr>
        <p:grpSpPr>
          <a:xfrm rot="1274952">
            <a:off x="3277759" y="1568179"/>
            <a:ext cx="785334" cy="399957"/>
            <a:chOff x="1647042" y="1959392"/>
            <a:chExt cx="1065460" cy="552542"/>
          </a:xfrm>
        </p:grpSpPr>
        <p:sp>
          <p:nvSpPr>
            <p:cNvPr id="58" name="Oval 57"/>
            <p:cNvSpPr/>
            <p:nvPr/>
          </p:nvSpPr>
          <p:spPr>
            <a:xfrm rot="1409070">
              <a:off x="1647042" y="1959392"/>
              <a:ext cx="974927" cy="552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59" name="TextBox 58"/>
            <p:cNvSpPr txBox="1"/>
            <p:nvPr/>
          </p:nvSpPr>
          <p:spPr>
            <a:xfrm>
              <a:off x="1719019" y="2056556"/>
              <a:ext cx="993483" cy="382675"/>
            </a:xfrm>
            <a:prstGeom prst="rect">
              <a:avLst/>
            </a:prstGeom>
            <a:noFill/>
          </p:spPr>
          <p:txBody>
            <a:bodyPr wrap="square" rtlCol="0">
              <a:spAutoFit/>
            </a:bodyPr>
            <a:lstStyle/>
            <a:p>
              <a:r>
                <a:rPr lang="en-AU" sz="1200" dirty="0"/>
                <a:t>Experts</a:t>
              </a:r>
            </a:p>
          </p:txBody>
        </p:sp>
      </p:grpSp>
      <p:grpSp>
        <p:nvGrpSpPr>
          <p:cNvPr id="99" name="Group 98"/>
          <p:cNvGrpSpPr/>
          <p:nvPr/>
        </p:nvGrpSpPr>
        <p:grpSpPr>
          <a:xfrm rot="2240300">
            <a:off x="5327689" y="1074096"/>
            <a:ext cx="428322" cy="648480"/>
            <a:chOff x="6401712" y="325100"/>
            <a:chExt cx="582252" cy="843506"/>
          </a:xfrm>
        </p:grpSpPr>
        <p:sp>
          <p:nvSpPr>
            <p:cNvPr id="82" name="Oval 81"/>
            <p:cNvSpPr/>
            <p:nvPr/>
          </p:nvSpPr>
          <p:spPr>
            <a:xfrm>
              <a:off x="6440807" y="325100"/>
              <a:ext cx="503549" cy="84350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98" name="TextBox 97"/>
            <p:cNvSpPr txBox="1"/>
            <p:nvPr/>
          </p:nvSpPr>
          <p:spPr>
            <a:xfrm>
              <a:off x="6401712" y="589412"/>
              <a:ext cx="582252" cy="360305"/>
            </a:xfrm>
            <a:prstGeom prst="rect">
              <a:avLst/>
            </a:prstGeom>
            <a:noFill/>
          </p:spPr>
          <p:txBody>
            <a:bodyPr wrap="none" rtlCol="0">
              <a:spAutoFit/>
            </a:bodyPr>
            <a:lstStyle/>
            <a:p>
              <a:r>
                <a:rPr lang="en-AU" sz="1200" dirty="0"/>
                <a:t>ALA</a:t>
              </a:r>
            </a:p>
          </p:txBody>
        </p:sp>
      </p:grpSp>
      <p:sp>
        <p:nvSpPr>
          <p:cNvPr id="103" name="Oval 102"/>
          <p:cNvSpPr/>
          <p:nvPr/>
        </p:nvSpPr>
        <p:spPr>
          <a:xfrm rot="1409070">
            <a:off x="8521323" y="3976287"/>
            <a:ext cx="779405" cy="42027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04" name="TextBox 103"/>
          <p:cNvSpPr txBox="1"/>
          <p:nvPr/>
        </p:nvSpPr>
        <p:spPr>
          <a:xfrm>
            <a:off x="8703759" y="3977037"/>
            <a:ext cx="575980" cy="461665"/>
          </a:xfrm>
          <a:prstGeom prst="rect">
            <a:avLst/>
          </a:prstGeom>
          <a:noFill/>
        </p:spPr>
        <p:txBody>
          <a:bodyPr wrap="square" rtlCol="0">
            <a:spAutoFit/>
          </a:bodyPr>
          <a:lstStyle/>
          <a:p>
            <a:r>
              <a:rPr lang="en-AU" sz="1200" dirty="0"/>
              <a:t>NRM Board</a:t>
            </a:r>
          </a:p>
        </p:txBody>
      </p:sp>
      <p:grpSp>
        <p:nvGrpSpPr>
          <p:cNvPr id="105" name="Group 104"/>
          <p:cNvGrpSpPr/>
          <p:nvPr/>
        </p:nvGrpSpPr>
        <p:grpSpPr>
          <a:xfrm rot="19759726">
            <a:off x="7691774" y="3993124"/>
            <a:ext cx="1063950" cy="462930"/>
            <a:chOff x="1635910" y="1948247"/>
            <a:chExt cx="1243697" cy="617239"/>
          </a:xfrm>
        </p:grpSpPr>
        <p:sp>
          <p:nvSpPr>
            <p:cNvPr id="115" name="Oval 114"/>
            <p:cNvSpPr/>
            <p:nvPr/>
          </p:nvSpPr>
          <p:spPr>
            <a:xfrm rot="1409070">
              <a:off x="1635910" y="2012944"/>
              <a:ext cx="1243697" cy="552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16" name="TextBox 115"/>
            <p:cNvSpPr txBox="1"/>
            <p:nvPr/>
          </p:nvSpPr>
          <p:spPr>
            <a:xfrm>
              <a:off x="1698202" y="1948247"/>
              <a:ext cx="1167445" cy="615553"/>
            </a:xfrm>
            <a:prstGeom prst="rect">
              <a:avLst/>
            </a:prstGeom>
            <a:noFill/>
          </p:spPr>
          <p:txBody>
            <a:bodyPr wrap="square" rtlCol="0">
              <a:spAutoFit/>
            </a:bodyPr>
            <a:lstStyle/>
            <a:p>
              <a:r>
                <a:rPr lang="en-AU" sz="1200" dirty="0"/>
                <a:t>Community</a:t>
              </a:r>
            </a:p>
          </p:txBody>
        </p:sp>
      </p:grpSp>
      <p:grpSp>
        <p:nvGrpSpPr>
          <p:cNvPr id="106" name="Group 105"/>
          <p:cNvGrpSpPr/>
          <p:nvPr/>
        </p:nvGrpSpPr>
        <p:grpSpPr>
          <a:xfrm rot="322160">
            <a:off x="7466217" y="4406678"/>
            <a:ext cx="980634" cy="414407"/>
            <a:chOff x="1647042" y="1959392"/>
            <a:chExt cx="1307512" cy="552542"/>
          </a:xfrm>
        </p:grpSpPr>
        <p:sp>
          <p:nvSpPr>
            <p:cNvPr id="113" name="Oval 112"/>
            <p:cNvSpPr/>
            <p:nvPr/>
          </p:nvSpPr>
          <p:spPr>
            <a:xfrm rot="1409070">
              <a:off x="1647042" y="1959392"/>
              <a:ext cx="974927" cy="552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14" name="TextBox 113"/>
            <p:cNvSpPr txBox="1"/>
            <p:nvPr/>
          </p:nvSpPr>
          <p:spPr>
            <a:xfrm>
              <a:off x="1961070" y="2071359"/>
              <a:ext cx="993484" cy="369332"/>
            </a:xfrm>
            <a:prstGeom prst="rect">
              <a:avLst/>
            </a:prstGeom>
            <a:noFill/>
          </p:spPr>
          <p:txBody>
            <a:bodyPr wrap="square" rtlCol="0">
              <a:spAutoFit/>
            </a:bodyPr>
            <a:lstStyle/>
            <a:p>
              <a:r>
                <a:rPr lang="en-AU" sz="1200" dirty="0"/>
                <a:t>EPA</a:t>
              </a:r>
            </a:p>
          </p:txBody>
        </p:sp>
      </p:grpSp>
      <p:grpSp>
        <p:nvGrpSpPr>
          <p:cNvPr id="107" name="Group 106"/>
          <p:cNvGrpSpPr/>
          <p:nvPr/>
        </p:nvGrpSpPr>
        <p:grpSpPr>
          <a:xfrm rot="524518">
            <a:off x="6946572" y="4018727"/>
            <a:ext cx="820945" cy="497663"/>
            <a:chOff x="1647042" y="1959392"/>
            <a:chExt cx="1094593" cy="552542"/>
          </a:xfrm>
        </p:grpSpPr>
        <p:sp>
          <p:nvSpPr>
            <p:cNvPr id="111" name="Oval 110"/>
            <p:cNvSpPr/>
            <p:nvPr/>
          </p:nvSpPr>
          <p:spPr>
            <a:xfrm rot="1409070">
              <a:off x="1647042" y="1959392"/>
              <a:ext cx="974927" cy="552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12" name="TextBox 111"/>
            <p:cNvSpPr txBox="1"/>
            <p:nvPr/>
          </p:nvSpPr>
          <p:spPr>
            <a:xfrm>
              <a:off x="1748151" y="2093149"/>
              <a:ext cx="993484" cy="307545"/>
            </a:xfrm>
            <a:prstGeom prst="rect">
              <a:avLst/>
            </a:prstGeom>
            <a:noFill/>
          </p:spPr>
          <p:txBody>
            <a:bodyPr wrap="square" rtlCol="0">
              <a:spAutoFit/>
            </a:bodyPr>
            <a:lstStyle/>
            <a:p>
              <a:r>
                <a:rPr lang="en-AU" sz="1200" dirty="0" err="1"/>
                <a:t>Govt</a:t>
              </a:r>
              <a:endParaRPr lang="en-AU" sz="1200" dirty="0"/>
            </a:p>
          </p:txBody>
        </p:sp>
      </p:grpSp>
      <p:grpSp>
        <p:nvGrpSpPr>
          <p:cNvPr id="108" name="Group 107"/>
          <p:cNvGrpSpPr/>
          <p:nvPr/>
        </p:nvGrpSpPr>
        <p:grpSpPr>
          <a:xfrm rot="1199722">
            <a:off x="6618693" y="3613676"/>
            <a:ext cx="849638" cy="414407"/>
            <a:chOff x="1647042" y="1959392"/>
            <a:chExt cx="1132851" cy="552542"/>
          </a:xfrm>
        </p:grpSpPr>
        <p:sp>
          <p:nvSpPr>
            <p:cNvPr id="109" name="Oval 108"/>
            <p:cNvSpPr/>
            <p:nvPr/>
          </p:nvSpPr>
          <p:spPr>
            <a:xfrm rot="1409070">
              <a:off x="1647042" y="1959392"/>
              <a:ext cx="974927" cy="552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110" name="TextBox 109"/>
            <p:cNvSpPr txBox="1"/>
            <p:nvPr/>
          </p:nvSpPr>
          <p:spPr>
            <a:xfrm>
              <a:off x="1786409" y="2013353"/>
              <a:ext cx="993484" cy="369332"/>
            </a:xfrm>
            <a:prstGeom prst="rect">
              <a:avLst/>
            </a:prstGeom>
            <a:noFill/>
          </p:spPr>
          <p:txBody>
            <a:bodyPr wrap="square" rtlCol="0">
              <a:spAutoFit/>
            </a:bodyPr>
            <a:lstStyle/>
            <a:p>
              <a:r>
                <a:rPr lang="en-AU" sz="1200" dirty="0"/>
                <a:t>Experts</a:t>
              </a:r>
            </a:p>
          </p:txBody>
        </p:sp>
      </p:grpSp>
      <p:sp>
        <p:nvSpPr>
          <p:cNvPr id="118" name="TextBox 117"/>
          <p:cNvSpPr txBox="1"/>
          <p:nvPr/>
        </p:nvSpPr>
        <p:spPr>
          <a:xfrm>
            <a:off x="5664946" y="1327500"/>
            <a:ext cx="3188124" cy="584775"/>
          </a:xfrm>
          <a:prstGeom prst="rect">
            <a:avLst/>
          </a:prstGeom>
          <a:noFill/>
        </p:spPr>
        <p:txBody>
          <a:bodyPr wrap="square" rtlCol="0">
            <a:spAutoFit/>
          </a:bodyPr>
          <a:lstStyle/>
          <a:p>
            <a:r>
              <a:rPr lang="en-AU" sz="3200" dirty="0">
                <a:latin typeface="+mj-lt"/>
                <a:ea typeface="+mj-ea"/>
                <a:cs typeface="+mj-cs"/>
              </a:rPr>
              <a:t>The</a:t>
            </a:r>
            <a:r>
              <a:rPr lang="en-AU" sz="3200" dirty="0"/>
              <a:t> </a:t>
            </a:r>
            <a:r>
              <a:rPr lang="en-AU" sz="3200" dirty="0" smtClean="0">
                <a:latin typeface="+mj-lt"/>
                <a:ea typeface="+mj-ea"/>
                <a:cs typeface="+mj-cs"/>
              </a:rPr>
              <a:t>Links </a:t>
            </a:r>
            <a:r>
              <a:rPr lang="en-AU" sz="3200" dirty="0" smtClean="0">
                <a:solidFill>
                  <a:srgbClr val="FF0000"/>
                </a:solidFill>
                <a:latin typeface="+mj-lt"/>
                <a:ea typeface="+mj-ea"/>
                <a:cs typeface="+mj-cs"/>
              </a:rPr>
              <a:t>Partners</a:t>
            </a:r>
            <a:endParaRPr lang="en-AU" sz="3200" dirty="0">
              <a:solidFill>
                <a:srgbClr val="FF0000"/>
              </a:solidFill>
              <a:latin typeface="+mj-lt"/>
              <a:ea typeface="+mj-ea"/>
              <a:cs typeface="+mj-cs"/>
            </a:endParaRPr>
          </a:p>
        </p:txBody>
      </p:sp>
      <p:grpSp>
        <p:nvGrpSpPr>
          <p:cNvPr id="66" name="Group 65"/>
          <p:cNvGrpSpPr/>
          <p:nvPr/>
        </p:nvGrpSpPr>
        <p:grpSpPr>
          <a:xfrm rot="20119578">
            <a:off x="3964517" y="5954060"/>
            <a:ext cx="1010416" cy="505022"/>
            <a:chOff x="1506099" y="2473205"/>
            <a:chExt cx="1176670" cy="703718"/>
          </a:xfrm>
        </p:grpSpPr>
        <p:sp>
          <p:nvSpPr>
            <p:cNvPr id="67" name="Oval 66"/>
            <p:cNvSpPr/>
            <p:nvPr/>
          </p:nvSpPr>
          <p:spPr>
            <a:xfrm rot="1409070">
              <a:off x="1506099" y="2473205"/>
              <a:ext cx="974928" cy="5525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8" name="TextBox 67"/>
            <p:cNvSpPr txBox="1"/>
            <p:nvPr/>
          </p:nvSpPr>
          <p:spPr>
            <a:xfrm rot="1480422">
              <a:off x="1689285" y="2533621"/>
              <a:ext cx="993484" cy="643302"/>
            </a:xfrm>
            <a:prstGeom prst="rect">
              <a:avLst/>
            </a:prstGeom>
            <a:noFill/>
          </p:spPr>
          <p:txBody>
            <a:bodyPr wrap="square" rtlCol="0">
              <a:spAutoFit/>
            </a:bodyPr>
            <a:lstStyle/>
            <a:p>
              <a:r>
                <a:rPr lang="en-AU" sz="1200" dirty="0"/>
                <a:t>BOM </a:t>
              </a:r>
            </a:p>
            <a:p>
              <a:r>
                <a:rPr lang="en-AU" sz="1200" dirty="0"/>
                <a:t>ALA</a:t>
              </a:r>
            </a:p>
          </p:txBody>
        </p:sp>
      </p:grpSp>
      <p:sp>
        <p:nvSpPr>
          <p:cNvPr id="3" name="TextBox 2"/>
          <p:cNvSpPr txBox="1"/>
          <p:nvPr/>
        </p:nvSpPr>
        <p:spPr>
          <a:xfrm>
            <a:off x="96233" y="27047"/>
            <a:ext cx="3345184" cy="1754326"/>
          </a:xfrm>
          <a:prstGeom prst="rect">
            <a:avLst/>
          </a:prstGeom>
          <a:noFill/>
        </p:spPr>
        <p:txBody>
          <a:bodyPr wrap="square" rtlCol="0">
            <a:spAutoFit/>
          </a:bodyPr>
          <a:lstStyle/>
          <a:p>
            <a:r>
              <a:rPr lang="en-AU" sz="3600" b="1" dirty="0" smtClean="0"/>
              <a:t>Project Partnership Model</a:t>
            </a:r>
            <a:endParaRPr lang="en-AU" sz="3600" b="1" dirty="0"/>
          </a:p>
        </p:txBody>
      </p:sp>
    </p:spTree>
    <p:extLst>
      <p:ext uri="{BB962C8B-B14F-4D97-AF65-F5344CB8AC3E}">
        <p14:creationId xmlns:p14="http://schemas.microsoft.com/office/powerpoint/2010/main" val="41600367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1731" y="498845"/>
            <a:ext cx="8229600" cy="765186"/>
          </a:xfrm>
          <a:prstGeom prst="rect">
            <a:avLst/>
          </a:prstGeom>
        </p:spPr>
        <p:txBody>
          <a:bodyPr anchor="b"/>
          <a:lstStyle>
            <a:lvl1pPr algn="ctr" defTabSz="457200" rtl="0" eaLnBrk="0" fontAlgn="base" hangingPunct="0">
              <a:spcBef>
                <a:spcPct val="0"/>
              </a:spcBef>
              <a:spcAft>
                <a:spcPct val="0"/>
              </a:spcAft>
              <a:defRPr sz="4500" kern="1200">
                <a:solidFill>
                  <a:schemeClr val="tx1"/>
                </a:solidFill>
                <a:latin typeface="Segoe UI"/>
                <a:ea typeface="MS PGothic" panose="020B0600070205080204" pitchFamily="34" charset="-128"/>
                <a:cs typeface="Segoe UI"/>
              </a:defRPr>
            </a:lvl1pPr>
            <a:lvl2pPr algn="ctr" defTabSz="457200" rtl="0" eaLnBrk="0" fontAlgn="base" hangingPunct="0">
              <a:spcBef>
                <a:spcPct val="0"/>
              </a:spcBef>
              <a:spcAft>
                <a:spcPct val="0"/>
              </a:spcAft>
              <a:defRPr sz="4400">
                <a:solidFill>
                  <a:schemeClr val="tx1"/>
                </a:solidFill>
                <a:latin typeface="Segoe UI" panose="020B0502040204020203" pitchFamily="34" charset="0"/>
                <a:ea typeface="MS PGothic" panose="020B0600070205080204" pitchFamily="34" charset="-128"/>
                <a:cs typeface="Segoe UI" panose="020B0502040204020203" pitchFamily="34" charset="0"/>
              </a:defRPr>
            </a:lvl2pPr>
            <a:lvl3pPr algn="ctr" defTabSz="457200" rtl="0" eaLnBrk="0" fontAlgn="base" hangingPunct="0">
              <a:spcBef>
                <a:spcPct val="0"/>
              </a:spcBef>
              <a:spcAft>
                <a:spcPct val="0"/>
              </a:spcAft>
              <a:defRPr sz="4400">
                <a:solidFill>
                  <a:schemeClr val="tx1"/>
                </a:solidFill>
                <a:latin typeface="Segoe UI" panose="020B0502040204020203" pitchFamily="34" charset="0"/>
                <a:ea typeface="MS PGothic" panose="020B0600070205080204" pitchFamily="34" charset="-128"/>
                <a:cs typeface="Segoe UI" panose="020B0502040204020203" pitchFamily="34" charset="0"/>
              </a:defRPr>
            </a:lvl3pPr>
            <a:lvl4pPr algn="ctr" defTabSz="457200" rtl="0" eaLnBrk="0" fontAlgn="base" hangingPunct="0">
              <a:spcBef>
                <a:spcPct val="0"/>
              </a:spcBef>
              <a:spcAft>
                <a:spcPct val="0"/>
              </a:spcAft>
              <a:defRPr sz="4400">
                <a:solidFill>
                  <a:schemeClr val="tx1"/>
                </a:solidFill>
                <a:latin typeface="Segoe UI" panose="020B0502040204020203" pitchFamily="34" charset="0"/>
                <a:ea typeface="MS PGothic" panose="020B0600070205080204" pitchFamily="34" charset="-128"/>
                <a:cs typeface="Segoe UI" panose="020B0502040204020203" pitchFamily="34" charset="0"/>
              </a:defRPr>
            </a:lvl4pPr>
            <a:lvl5pPr algn="ctr" defTabSz="457200" rtl="0" eaLnBrk="0" fontAlgn="base" hangingPunct="0">
              <a:spcBef>
                <a:spcPct val="0"/>
              </a:spcBef>
              <a:spcAft>
                <a:spcPct val="0"/>
              </a:spcAft>
              <a:defRPr sz="4400">
                <a:solidFill>
                  <a:schemeClr val="tx1"/>
                </a:solidFill>
                <a:latin typeface="Segoe UI" panose="020B0502040204020203" pitchFamily="34" charset="0"/>
                <a:ea typeface="MS PGothic" panose="020B0600070205080204" pitchFamily="34" charset="-128"/>
                <a:cs typeface="Segoe UI" panose="020B0502040204020203" pitchFamily="34" charset="0"/>
              </a:defRPr>
            </a:lvl5pPr>
            <a:lvl6pPr marL="457200" algn="ctr" defTabSz="457200" rtl="0" fontAlgn="base">
              <a:spcBef>
                <a:spcPct val="0"/>
              </a:spcBef>
              <a:spcAft>
                <a:spcPct val="0"/>
              </a:spcAft>
              <a:defRPr sz="4400">
                <a:solidFill>
                  <a:schemeClr val="tx1"/>
                </a:solidFill>
                <a:latin typeface="Segoe UI" panose="020B0502040204020203"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Segoe UI" panose="020B0502040204020203"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Segoe UI" panose="020B0502040204020203"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Segoe UI" panose="020B0502040204020203" pitchFamily="34" charset="0"/>
                <a:ea typeface="MS PGothic" panose="020B0600070205080204" pitchFamily="34" charset="-128"/>
              </a:defRPr>
            </a:lvl9pPr>
          </a:lstStyle>
          <a:p>
            <a:r>
              <a:rPr lang="en-AU" dirty="0" smtClean="0"/>
              <a:t>Key outcomes </a:t>
            </a:r>
            <a:endParaRPr lang="en-AU" dirty="0"/>
          </a:p>
        </p:txBody>
      </p:sp>
      <p:sp>
        <p:nvSpPr>
          <p:cNvPr id="2" name="Rectangle 1"/>
          <p:cNvSpPr/>
          <p:nvPr/>
        </p:nvSpPr>
        <p:spPr>
          <a:xfrm>
            <a:off x="418011" y="1433848"/>
            <a:ext cx="8321040" cy="4616648"/>
          </a:xfrm>
          <a:prstGeom prst="rect">
            <a:avLst/>
          </a:prstGeom>
        </p:spPr>
        <p:txBody>
          <a:bodyPr wrap="square">
            <a:spAutoFit/>
          </a:bodyPr>
          <a:lstStyle/>
          <a:p>
            <a:pPr marL="342900" lvl="0" indent="-342900">
              <a:spcBef>
                <a:spcPts val="600"/>
              </a:spcBef>
              <a:spcAft>
                <a:spcPts val="600"/>
              </a:spcAft>
              <a:buFont typeface="Symbol" panose="05050102010706020507" pitchFamily="18" charset="2"/>
              <a:buChar char=""/>
            </a:pPr>
            <a:r>
              <a:rPr lang="en-AU" kern="1400" spc="25" dirty="0">
                <a:latin typeface="Segoe UI" panose="020B0502040204020203" pitchFamily="34" charset="0"/>
                <a:ea typeface="MS Mincho" panose="02020609040205080304" pitchFamily="49" charset="-128"/>
                <a:cs typeface="Times New Roman" panose="02020603050405020304" pitchFamily="18" charset="0"/>
              </a:rPr>
              <a:t>Increased ability to report the status of aquatic ecological assets </a:t>
            </a:r>
            <a:r>
              <a:rPr lang="en-AU" kern="1400" spc="25" dirty="0" smtClean="0">
                <a:latin typeface="Segoe UI" panose="020B0502040204020203" pitchFamily="34" charset="0"/>
                <a:ea typeface="MS Mincho" panose="02020609040205080304" pitchFamily="49" charset="-128"/>
                <a:cs typeface="Times New Roman" panose="02020603050405020304" pitchFamily="18" charset="0"/>
              </a:rPr>
              <a:t>through </a:t>
            </a:r>
            <a:r>
              <a:rPr lang="en-AU" kern="1400" spc="25" dirty="0">
                <a:latin typeface="Segoe UI" panose="020B0502040204020203" pitchFamily="34" charset="0"/>
                <a:ea typeface="MS Mincho" panose="02020609040205080304" pitchFamily="49" charset="-128"/>
                <a:cs typeface="Times New Roman" panose="02020603050405020304" pitchFamily="18" charset="0"/>
              </a:rPr>
              <a:t>the collection and collation of baseline condition </a:t>
            </a:r>
            <a:r>
              <a:rPr lang="en-AU" kern="1400" spc="25" dirty="0" smtClean="0">
                <a:latin typeface="Segoe UI" panose="020B0502040204020203" pitchFamily="34" charset="0"/>
                <a:ea typeface="MS Mincho" panose="02020609040205080304" pitchFamily="49" charset="-128"/>
                <a:cs typeface="Times New Roman" panose="02020603050405020304" pitchFamily="18" charset="0"/>
              </a:rPr>
              <a:t>data</a:t>
            </a:r>
            <a:endParaRPr lang="en-AU" kern="1400" spc="25" dirty="0">
              <a:latin typeface="Segoe UI" panose="020B0502040204020203" pitchFamily="34" charset="0"/>
              <a:ea typeface="MS Mincho" panose="02020609040205080304" pitchFamily="49" charset="-128"/>
              <a:cs typeface="Times New Roman" panose="02020603050405020304" pitchFamily="18" charset="0"/>
            </a:endParaRPr>
          </a:p>
          <a:p>
            <a:pPr marL="342900" lvl="0" indent="-342900">
              <a:spcBef>
                <a:spcPts val="600"/>
              </a:spcBef>
              <a:spcAft>
                <a:spcPts val="600"/>
              </a:spcAft>
              <a:buFont typeface="Symbol" panose="05050102010706020507" pitchFamily="18" charset="2"/>
              <a:buChar char=""/>
            </a:pPr>
            <a:r>
              <a:rPr lang="en-AU" kern="1400" spc="25" dirty="0">
                <a:latin typeface="Segoe UI" panose="020B0502040204020203" pitchFamily="34" charset="0"/>
                <a:ea typeface="MS Mincho" panose="02020609040205080304" pitchFamily="49" charset="-128"/>
                <a:cs typeface="Times New Roman" panose="02020603050405020304" pitchFamily="18" charset="0"/>
              </a:rPr>
              <a:t>An informed section of the community engaged in water planning and contributing to water management outcomes</a:t>
            </a:r>
          </a:p>
          <a:p>
            <a:pPr marL="342900" lvl="0" indent="-342900">
              <a:spcBef>
                <a:spcPts val="600"/>
              </a:spcBef>
              <a:spcAft>
                <a:spcPts val="600"/>
              </a:spcAft>
              <a:buFont typeface="Symbol" panose="05050102010706020507" pitchFamily="18" charset="2"/>
              <a:buChar char=""/>
            </a:pPr>
            <a:r>
              <a:rPr lang="en-AU" kern="1400" spc="25" dirty="0">
                <a:latin typeface="Segoe UI" panose="020B0502040204020203" pitchFamily="34" charset="0"/>
                <a:ea typeface="MS Mincho" panose="02020609040205080304" pitchFamily="49" charset="-128"/>
                <a:cs typeface="Times New Roman" panose="02020603050405020304" pitchFamily="18" charset="0"/>
              </a:rPr>
              <a:t>Increased knowledge and understanding on how to engage the community to aid in the collection of data of suitable quality for evaluation against WAP objectives</a:t>
            </a:r>
          </a:p>
          <a:p>
            <a:pPr marL="342900" lvl="0" indent="-342900">
              <a:spcBef>
                <a:spcPts val="600"/>
              </a:spcBef>
              <a:spcAft>
                <a:spcPts val="600"/>
              </a:spcAft>
              <a:buFont typeface="Symbol" panose="05050102010706020507" pitchFamily="18" charset="2"/>
              <a:buChar char=""/>
            </a:pPr>
            <a:r>
              <a:rPr lang="en-AU" kern="1400" spc="25" dirty="0">
                <a:latin typeface="Segoe UI" panose="020B0502040204020203" pitchFamily="34" charset="0"/>
                <a:ea typeface="MS Mincho" panose="02020609040205080304" pitchFamily="49" charset="-128"/>
                <a:cs typeface="Times New Roman" panose="02020603050405020304" pitchFamily="18" charset="0"/>
              </a:rPr>
              <a:t>Increased capacity of the community to aid in future data </a:t>
            </a:r>
            <a:r>
              <a:rPr lang="en-AU" kern="1400" spc="25" dirty="0" smtClean="0">
                <a:latin typeface="Segoe UI" panose="020B0502040204020203" pitchFamily="34" charset="0"/>
                <a:ea typeface="MS Mincho" panose="02020609040205080304" pitchFamily="49" charset="-128"/>
                <a:cs typeface="Times New Roman" panose="02020603050405020304" pitchFamily="18" charset="0"/>
              </a:rPr>
              <a:t>collection</a:t>
            </a:r>
            <a:endParaRPr lang="en-AU" kern="1400" spc="25" dirty="0">
              <a:effectLst/>
              <a:latin typeface="Segoe UI" panose="020B0502040204020203"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890762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57200" y="174393"/>
            <a:ext cx="8229600" cy="13756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p>
            <a:pPr eaLnBrk="1" hangingPunct="1"/>
            <a:r>
              <a:rPr lang="en-AU" dirty="0" smtClean="0">
                <a:latin typeface="Segoe UI" panose="020B0502040204020203" pitchFamily="34" charset="0"/>
                <a:cs typeface="Segoe UI" panose="020B0502040204020203" pitchFamily="34" charset="0"/>
              </a:rPr>
              <a:t>Thanks</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5291" y="1261947"/>
            <a:ext cx="3653418" cy="487122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21208" y="2805842"/>
            <a:ext cx="455295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p:cNvSpPr>
            <a:spLocks noGrp="1"/>
          </p:cNvSpPr>
          <p:nvPr>
            <p:ph type="title"/>
          </p:nvPr>
        </p:nvSpPr>
        <p:spPr/>
        <p:txBody>
          <a:bodyPr/>
          <a:lstStyle/>
          <a:p>
            <a:pPr eaLnBrk="1" hangingPunct="1"/>
            <a:r>
              <a:rPr lang="en-AU" smtClean="0">
                <a:latin typeface="Calibri" panose="020F0502020204030204" pitchFamily="34" charset="0"/>
              </a:rPr>
              <a:t>Acknowledgements</a:t>
            </a:r>
          </a:p>
        </p:txBody>
      </p:sp>
      <p:pic>
        <p:nvPicPr>
          <p:cNvPr id="18436" name="Picture 3" descr="91739-PPT-GOSA-BL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0456" y="3637204"/>
            <a:ext cx="184308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1208" y="1073761"/>
            <a:ext cx="4216482" cy="1732081"/>
          </a:xfrm>
          <a:prstGeom prst="rect">
            <a:avLst/>
          </a:prstGeom>
        </p:spPr>
      </p:pic>
      <p:sp>
        <p:nvSpPr>
          <p:cNvPr id="2" name="Rectangle 1"/>
          <p:cNvSpPr/>
          <p:nvPr/>
        </p:nvSpPr>
        <p:spPr>
          <a:xfrm>
            <a:off x="508000" y="5245649"/>
            <a:ext cx="8127999" cy="1323439"/>
          </a:xfrm>
          <a:prstGeom prst="rect">
            <a:avLst/>
          </a:prstGeom>
        </p:spPr>
        <p:txBody>
          <a:bodyPr wrap="square">
            <a:spAutoFit/>
          </a:bodyPr>
          <a:lstStyle/>
          <a:p>
            <a:pPr algn="ctr"/>
            <a:r>
              <a:rPr lang="en-AU" sz="2000" i="1" dirty="0"/>
              <a:t>This project is supported by the </a:t>
            </a:r>
            <a:endParaRPr lang="en-AU" sz="2000" dirty="0"/>
          </a:p>
          <a:p>
            <a:pPr algn="ctr"/>
            <a:r>
              <a:rPr lang="en-AU" sz="2000" i="1" dirty="0"/>
              <a:t>SA Murray Darling Basin Natural Resources Management Board </a:t>
            </a:r>
            <a:endParaRPr lang="en-AU" sz="2000" dirty="0"/>
          </a:p>
          <a:p>
            <a:pPr algn="ctr"/>
            <a:r>
              <a:rPr lang="en-AU" sz="2000" i="1" dirty="0"/>
              <a:t>through funding from the </a:t>
            </a:r>
            <a:endParaRPr lang="en-AU" sz="2000" dirty="0"/>
          </a:p>
          <a:p>
            <a:pPr algn="ctr"/>
            <a:r>
              <a:rPr lang="en-AU" sz="2000" i="1" dirty="0"/>
              <a:t>Australian Government's National Landcare Programme</a:t>
            </a:r>
            <a:endParaRPr lang="en-AU"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20879"/>
            <a:ext cx="8229600" cy="1143000"/>
          </a:xfrm>
        </p:spPr>
        <p:txBody>
          <a:bodyPr>
            <a:normAutofit/>
          </a:bodyPr>
          <a:lstStyle/>
          <a:p>
            <a:r>
              <a:rPr lang="en-AU" dirty="0" smtClean="0"/>
              <a:t>SA Murray-Darling Basin Review</a:t>
            </a:r>
            <a:endParaRPr lang="en-AU" dirty="0"/>
          </a:p>
        </p:txBody>
      </p:sp>
      <p:sp>
        <p:nvSpPr>
          <p:cNvPr id="7" name="Text Placeholder 3"/>
          <p:cNvSpPr txBox="1">
            <a:spLocks/>
          </p:cNvSpPr>
          <p:nvPr/>
        </p:nvSpPr>
        <p:spPr>
          <a:xfrm>
            <a:off x="728471" y="2112514"/>
            <a:ext cx="7768759" cy="3773487"/>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Segoe UI"/>
                <a:ea typeface="MS PGothic" panose="020B0600070205080204" pitchFamily="34" charset="-128"/>
                <a:cs typeface="Segoe UI"/>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Segoe UI"/>
                <a:ea typeface="MS PGothic" panose="020B0600070205080204" pitchFamily="34" charset="-128"/>
                <a:cs typeface="Segoe UI"/>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Segoe UI"/>
                <a:ea typeface="MS PGothic" panose="020B0600070205080204" pitchFamily="34" charset="-128"/>
                <a:cs typeface="Segoe UI"/>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Segoe UI"/>
                <a:ea typeface="MS PGothic" panose="020B0600070205080204" pitchFamily="34" charset="-128"/>
                <a:cs typeface="Segoe UI"/>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Segoe UI"/>
                <a:ea typeface="MS PGothic" panose="020B0600070205080204" pitchFamily="34" charset="-128"/>
                <a:cs typeface="Segoe U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AU" sz="2800" dirty="0" smtClean="0"/>
              <a:t>‘Traditional’ Waterwatch program since 1990s</a:t>
            </a:r>
          </a:p>
          <a:p>
            <a:pPr lvl="1">
              <a:spcAft>
                <a:spcPts val="600"/>
              </a:spcAft>
            </a:pPr>
            <a:r>
              <a:rPr lang="en-AU" sz="2400" dirty="0" smtClean="0"/>
              <a:t>Water quality parameters</a:t>
            </a:r>
          </a:p>
          <a:p>
            <a:pPr lvl="1">
              <a:spcAft>
                <a:spcPts val="600"/>
              </a:spcAft>
            </a:pPr>
            <a:r>
              <a:rPr lang="en-AU" sz="2400" dirty="0" smtClean="0"/>
              <a:t>Macroinvertebrates to order </a:t>
            </a:r>
          </a:p>
          <a:p>
            <a:pPr>
              <a:spcAft>
                <a:spcPts val="600"/>
              </a:spcAft>
            </a:pPr>
            <a:r>
              <a:rPr lang="en-AU" sz="2800" dirty="0" smtClean="0"/>
              <a:t>Produced government style Catchment Reports - 2015/2016</a:t>
            </a:r>
          </a:p>
          <a:p>
            <a:pPr>
              <a:spcAft>
                <a:spcPts val="600"/>
              </a:spcAft>
            </a:pPr>
            <a:r>
              <a:rPr lang="en-AU" sz="2800" dirty="0" smtClean="0"/>
              <a:t>Presented to government and community…</a:t>
            </a:r>
          </a:p>
          <a:p>
            <a:pPr>
              <a:spcAft>
                <a:spcPts val="600"/>
              </a:spcAft>
            </a:pPr>
            <a:endParaRPr lang="en-AU" sz="2800" dirty="0" smtClean="0"/>
          </a:p>
          <a:p>
            <a:pPr>
              <a:spcAft>
                <a:spcPts val="600"/>
              </a:spcAft>
            </a:pPr>
            <a:endParaRPr lang="en-AU" sz="2800" dirty="0" smtClean="0"/>
          </a:p>
          <a:p>
            <a:pPr>
              <a:spcAft>
                <a:spcPts val="600"/>
              </a:spcAft>
            </a:pPr>
            <a:endParaRPr lang="en-AU" sz="2800" dirty="0"/>
          </a:p>
          <a:p>
            <a:pPr>
              <a:spcAft>
                <a:spcPts val="600"/>
              </a:spcAft>
            </a:pPr>
            <a:endParaRPr lang="en-AU" sz="2800" dirty="0" smtClean="0"/>
          </a:p>
          <a:p>
            <a:pPr marL="0" indent="0">
              <a:spcAft>
                <a:spcPts val="600"/>
              </a:spcAft>
              <a:buNone/>
            </a:pPr>
            <a:endParaRPr lang="en-AU" sz="2800" dirty="0" smtClean="0"/>
          </a:p>
          <a:p>
            <a:pPr>
              <a:spcAft>
                <a:spcPts val="600"/>
              </a:spcAft>
            </a:pPr>
            <a:endParaRPr lang="en-AU" sz="2000" dirty="0" smtClean="0">
              <a:solidFill>
                <a:schemeClr val="bg1"/>
              </a:solidFill>
            </a:endParaRPr>
          </a:p>
          <a:p>
            <a:endParaRPr lang="en-AU"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2778" y="1090894"/>
            <a:ext cx="3818443" cy="93453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5010" y="5233879"/>
            <a:ext cx="1593849" cy="119538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7372" y="5233880"/>
            <a:ext cx="1593849" cy="1195387"/>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1221" y="5233880"/>
            <a:ext cx="1593849" cy="1195387"/>
          </a:xfrm>
          <a:prstGeom prst="rect">
            <a:avLst/>
          </a:prstGeom>
        </p:spPr>
      </p:pic>
    </p:spTree>
    <p:extLst>
      <p:ext uri="{BB962C8B-B14F-4D97-AF65-F5344CB8AC3E}">
        <p14:creationId xmlns:p14="http://schemas.microsoft.com/office/powerpoint/2010/main" val="37634876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14072"/>
            <a:ext cx="8229600" cy="1143000"/>
          </a:xfrm>
        </p:spPr>
        <p:txBody>
          <a:bodyPr>
            <a:noAutofit/>
          </a:bodyPr>
          <a:lstStyle/>
          <a:p>
            <a:r>
              <a:rPr lang="en-AU" dirty="0"/>
              <a:t>SA Murray-Darling Basin </a:t>
            </a:r>
            <a:r>
              <a:rPr lang="en-AU" dirty="0" smtClean="0"/>
              <a:t>Review</a:t>
            </a:r>
            <a:br>
              <a:rPr lang="en-AU" dirty="0" smtClean="0"/>
            </a:br>
            <a:endParaRPr lang="en-AU" dirty="0"/>
          </a:p>
        </p:txBody>
      </p:sp>
      <p:sp>
        <p:nvSpPr>
          <p:cNvPr id="5" name="Text Placeholder 3"/>
          <p:cNvSpPr>
            <a:spLocks noGrp="1"/>
          </p:cNvSpPr>
          <p:nvPr>
            <p:ph sz="quarter" idx="4294967295"/>
          </p:nvPr>
        </p:nvSpPr>
        <p:spPr>
          <a:xfrm>
            <a:off x="457200" y="1429057"/>
            <a:ext cx="8229600" cy="4164012"/>
          </a:xfrm>
          <a:prstGeom prst="rect">
            <a:avLst/>
          </a:prstGeom>
        </p:spPr>
        <p:txBody>
          <a:bodyPr/>
          <a:lstStyle/>
          <a:p>
            <a:pPr marL="0" indent="0">
              <a:lnSpc>
                <a:spcPct val="100000"/>
              </a:lnSpc>
              <a:spcAft>
                <a:spcPts val="600"/>
              </a:spcAft>
              <a:buNone/>
            </a:pPr>
            <a:endParaRPr lang="en-AU" sz="3200" dirty="0" smtClean="0"/>
          </a:p>
          <a:p>
            <a:pPr marL="1296000" lvl="5" indent="-342900">
              <a:spcAft>
                <a:spcPts val="600"/>
              </a:spcAft>
              <a:buFont typeface="Arial" panose="020B0604020202020204" pitchFamily="34" charset="0"/>
              <a:buChar char="•"/>
            </a:pPr>
            <a:endParaRPr lang="en-AU" sz="2800" dirty="0"/>
          </a:p>
          <a:p>
            <a:pPr marL="342900" indent="-342900">
              <a:lnSpc>
                <a:spcPct val="100000"/>
              </a:lnSpc>
              <a:spcAft>
                <a:spcPts val="600"/>
              </a:spcAft>
              <a:buFont typeface="Arial" panose="020B0604020202020204" pitchFamily="34" charset="0"/>
              <a:buChar char="•"/>
            </a:pPr>
            <a:endParaRPr lang="en-AU" sz="3200" dirty="0" smtClean="0"/>
          </a:p>
          <a:p>
            <a:endParaRPr lang="en-AU" dirty="0"/>
          </a:p>
        </p:txBody>
      </p:sp>
      <p:sp>
        <p:nvSpPr>
          <p:cNvPr id="6" name="Text Placeholder 3"/>
          <p:cNvSpPr txBox="1">
            <a:spLocks/>
          </p:cNvSpPr>
          <p:nvPr/>
        </p:nvSpPr>
        <p:spPr>
          <a:xfrm>
            <a:off x="659963" y="2025430"/>
            <a:ext cx="8113923" cy="3773487"/>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Segoe UI"/>
                <a:ea typeface="MS PGothic" panose="020B0600070205080204" pitchFamily="34" charset="-128"/>
                <a:cs typeface="Segoe UI"/>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Segoe UI"/>
                <a:ea typeface="MS PGothic" panose="020B0600070205080204" pitchFamily="34" charset="-128"/>
                <a:cs typeface="Segoe UI"/>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Segoe UI"/>
                <a:ea typeface="MS PGothic" panose="020B0600070205080204" pitchFamily="34" charset="-128"/>
                <a:cs typeface="Segoe UI"/>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Segoe UI"/>
                <a:ea typeface="MS PGothic" panose="020B0600070205080204" pitchFamily="34" charset="-128"/>
                <a:cs typeface="Segoe UI"/>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Segoe UI"/>
                <a:ea typeface="MS PGothic" panose="020B0600070205080204" pitchFamily="34" charset="-128"/>
                <a:cs typeface="Segoe U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AU" sz="2800" dirty="0" smtClean="0"/>
              <a:t>Who </a:t>
            </a:r>
            <a:r>
              <a:rPr lang="en-AU" sz="2800" dirty="0"/>
              <a:t>will use this data and for what purpose</a:t>
            </a:r>
            <a:r>
              <a:rPr lang="en-AU" sz="2800" dirty="0" smtClean="0"/>
              <a:t>? </a:t>
            </a:r>
          </a:p>
          <a:p>
            <a:pPr lvl="1">
              <a:spcAft>
                <a:spcPts val="600"/>
              </a:spcAft>
            </a:pPr>
            <a:r>
              <a:rPr lang="en-AU" sz="2400" dirty="0" smtClean="0"/>
              <a:t>What is </a:t>
            </a:r>
            <a:r>
              <a:rPr lang="en-AU" sz="2400" dirty="0"/>
              <a:t>useful for research, planning and policy makers</a:t>
            </a:r>
            <a:r>
              <a:rPr lang="en-AU" sz="2400" dirty="0" smtClean="0"/>
              <a:t>? </a:t>
            </a:r>
          </a:p>
          <a:p>
            <a:pPr lvl="1">
              <a:spcAft>
                <a:spcPts val="600"/>
              </a:spcAft>
            </a:pPr>
            <a:r>
              <a:rPr lang="en-AU" sz="2400" dirty="0" smtClean="0"/>
              <a:t>What level of verification is acceptable?</a:t>
            </a:r>
            <a:endParaRPr lang="en-AU" sz="2400" dirty="0"/>
          </a:p>
          <a:p>
            <a:pPr>
              <a:spcAft>
                <a:spcPts val="600"/>
              </a:spcAft>
            </a:pPr>
            <a:r>
              <a:rPr lang="en-AU" sz="2800" dirty="0" smtClean="0"/>
              <a:t>Was </a:t>
            </a:r>
            <a:r>
              <a:rPr lang="en-AU" sz="2800" dirty="0"/>
              <a:t>a </a:t>
            </a:r>
            <a:r>
              <a:rPr lang="en-AU" sz="2800" dirty="0" smtClean="0"/>
              <a:t>real need </a:t>
            </a:r>
            <a:r>
              <a:rPr lang="en-AU" sz="2800" dirty="0"/>
              <a:t>for data </a:t>
            </a:r>
            <a:endParaRPr lang="en-AU" sz="2800" dirty="0" smtClean="0"/>
          </a:p>
          <a:p>
            <a:pPr lvl="1">
              <a:spcAft>
                <a:spcPts val="600"/>
              </a:spcAft>
            </a:pPr>
            <a:r>
              <a:rPr lang="en-AU" sz="2400" dirty="0" smtClean="0"/>
              <a:t>Regional resource condition </a:t>
            </a:r>
          </a:p>
          <a:p>
            <a:pPr lvl="1">
              <a:spcAft>
                <a:spcPts val="600"/>
              </a:spcAft>
            </a:pPr>
            <a:r>
              <a:rPr lang="en-AU" sz="2400" dirty="0"/>
              <a:t>Water Allocation Planning </a:t>
            </a:r>
            <a:endParaRPr lang="en-AU" sz="2400" dirty="0" smtClean="0"/>
          </a:p>
          <a:p>
            <a:pPr lvl="1">
              <a:spcAft>
                <a:spcPts val="600"/>
              </a:spcAft>
            </a:pPr>
            <a:r>
              <a:rPr lang="en-AU" sz="2400" dirty="0"/>
              <a:t>Flows for the Future </a:t>
            </a:r>
            <a:r>
              <a:rPr lang="en-AU" sz="2400" dirty="0" smtClean="0"/>
              <a:t>project </a:t>
            </a:r>
            <a:endParaRPr lang="en-AU" sz="2400" dirty="0"/>
          </a:p>
          <a:p>
            <a:pPr>
              <a:spcAft>
                <a:spcPts val="600"/>
              </a:spcAft>
            </a:pPr>
            <a:endParaRPr lang="en-AU" sz="2000" dirty="0" smtClean="0">
              <a:solidFill>
                <a:schemeClr val="bg1"/>
              </a:solidFill>
            </a:endParaRPr>
          </a:p>
          <a:p>
            <a:endParaRPr lang="en-AU"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2778" y="989804"/>
            <a:ext cx="3818443" cy="934536"/>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2520" y="4147456"/>
            <a:ext cx="3414129" cy="2560597"/>
          </a:xfrm>
          <a:prstGeom prst="rect">
            <a:avLst/>
          </a:prstGeom>
          <a:ln w="28575">
            <a:solidFill>
              <a:schemeClr val="tx1"/>
            </a:solidFill>
          </a:ln>
        </p:spPr>
      </p:pic>
    </p:spTree>
    <p:extLst>
      <p:ext uri="{BB962C8B-B14F-4D97-AF65-F5344CB8AC3E}">
        <p14:creationId xmlns:p14="http://schemas.microsoft.com/office/powerpoint/2010/main" val="782582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4900" dirty="0"/>
              <a:t>SA Murray-Darling Basin </a:t>
            </a:r>
            <a:r>
              <a:rPr lang="en-AU" sz="4900" dirty="0" smtClean="0"/>
              <a:t>Review</a:t>
            </a:r>
            <a:r>
              <a:rPr lang="en-AU" dirty="0" smtClean="0"/>
              <a:t/>
            </a:r>
            <a:br>
              <a:rPr lang="en-AU" dirty="0" smtClean="0"/>
            </a:br>
            <a:endParaRPr lang="en-AU" dirty="0"/>
          </a:p>
        </p:txBody>
      </p:sp>
      <p:sp>
        <p:nvSpPr>
          <p:cNvPr id="3" name="Content Placeholder 2"/>
          <p:cNvSpPr>
            <a:spLocks noGrp="1"/>
          </p:cNvSpPr>
          <p:nvPr>
            <p:ph sz="quarter" idx="10"/>
          </p:nvPr>
        </p:nvSpPr>
        <p:spPr>
          <a:xfrm>
            <a:off x="457198" y="2025430"/>
            <a:ext cx="8447315" cy="4164184"/>
          </a:xfrm>
        </p:spPr>
        <p:txBody>
          <a:bodyPr/>
          <a:lstStyle/>
          <a:p>
            <a:pPr>
              <a:spcAft>
                <a:spcPts val="600"/>
              </a:spcAft>
            </a:pPr>
            <a:r>
              <a:rPr lang="en-AU" sz="2800" dirty="0"/>
              <a:t>Who will use this data and for what purpose? </a:t>
            </a:r>
          </a:p>
          <a:p>
            <a:pPr lvl="1">
              <a:spcAft>
                <a:spcPts val="600"/>
              </a:spcAft>
            </a:pPr>
            <a:r>
              <a:rPr lang="en-AU" sz="2400" dirty="0" smtClean="0"/>
              <a:t>What </a:t>
            </a:r>
            <a:r>
              <a:rPr lang="en-AU" sz="2400" dirty="0"/>
              <a:t>information does the community want? </a:t>
            </a:r>
            <a:endParaRPr lang="en-AU" sz="2400" dirty="0" smtClean="0"/>
          </a:p>
          <a:p>
            <a:pPr lvl="1">
              <a:spcAft>
                <a:spcPts val="600"/>
              </a:spcAft>
            </a:pPr>
            <a:r>
              <a:rPr lang="en-AU" sz="2400" dirty="0" smtClean="0"/>
              <a:t>What </a:t>
            </a:r>
            <a:r>
              <a:rPr lang="en-AU" sz="2400" dirty="0"/>
              <a:t>do they have the capacity (skills and time) to undertake (alone or with expert supervision</a:t>
            </a:r>
            <a:r>
              <a:rPr lang="en-AU" sz="2400" dirty="0" smtClean="0"/>
              <a:t>)?</a:t>
            </a:r>
            <a:endParaRPr lang="en-AU" sz="2400" dirty="0"/>
          </a:p>
          <a:p>
            <a:pPr>
              <a:spcAft>
                <a:spcPts val="600"/>
              </a:spcAft>
            </a:pPr>
            <a:r>
              <a:rPr lang="en-AU" sz="2800" dirty="0"/>
              <a:t>Was a real need for data </a:t>
            </a:r>
          </a:p>
          <a:p>
            <a:pPr lvl="1">
              <a:spcAft>
                <a:spcPts val="600"/>
              </a:spcAft>
            </a:pPr>
            <a:r>
              <a:rPr lang="en-AU" sz="2400" dirty="0" smtClean="0"/>
              <a:t>Site </a:t>
            </a:r>
            <a:r>
              <a:rPr lang="en-AU" sz="2400" dirty="0"/>
              <a:t>&amp; </a:t>
            </a:r>
            <a:r>
              <a:rPr lang="en-AU" sz="2400" dirty="0" smtClean="0"/>
              <a:t>catchment </a:t>
            </a:r>
            <a:r>
              <a:rPr lang="en-AU" sz="2400" dirty="0"/>
              <a:t>level </a:t>
            </a:r>
            <a:r>
              <a:rPr lang="en-AU" sz="2400" dirty="0" smtClean="0"/>
              <a:t>health </a:t>
            </a:r>
          </a:p>
          <a:p>
            <a:pPr lvl="1">
              <a:spcAft>
                <a:spcPts val="600"/>
              </a:spcAft>
            </a:pPr>
            <a:r>
              <a:rPr lang="en-AU" sz="2400" dirty="0" smtClean="0"/>
              <a:t>pollution</a:t>
            </a:r>
            <a:r>
              <a:rPr lang="en-AU" sz="2400" dirty="0"/>
              <a:t>, </a:t>
            </a:r>
            <a:r>
              <a:rPr lang="en-AU" sz="2400" dirty="0" smtClean="0"/>
              <a:t>extraction and                                                                      riparian </a:t>
            </a:r>
            <a:r>
              <a:rPr lang="en-AU" sz="2400" dirty="0"/>
              <a:t>restoration</a:t>
            </a:r>
          </a:p>
          <a:p>
            <a:endParaRPr lang="en-AU"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2778" y="950370"/>
            <a:ext cx="3818443" cy="93453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7319" y="4158343"/>
            <a:ext cx="3399200" cy="2549401"/>
          </a:xfrm>
          <a:prstGeom prst="rect">
            <a:avLst/>
          </a:prstGeom>
          <a:ln w="28575">
            <a:solidFill>
              <a:schemeClr val="tx1"/>
            </a:solidFill>
          </a:ln>
        </p:spPr>
      </p:pic>
    </p:spTree>
    <p:extLst>
      <p:ext uri="{BB962C8B-B14F-4D97-AF65-F5344CB8AC3E}">
        <p14:creationId xmlns:p14="http://schemas.microsoft.com/office/powerpoint/2010/main" val="1349647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xfrm>
            <a:off x="457200" y="274638"/>
            <a:ext cx="8334260" cy="705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fontScale="90000"/>
          </a:bodyPr>
          <a:lstStyle/>
          <a:p>
            <a:pPr eaLnBrk="1" hangingPunct="1"/>
            <a:r>
              <a:rPr lang="en-US" dirty="0" smtClean="0">
                <a:latin typeface="Segoe UI" panose="020B0502040204020203" pitchFamily="34" charset="0"/>
                <a:cs typeface="Segoe UI" panose="020B0502040204020203" pitchFamily="34" charset="0"/>
              </a:rPr>
              <a:t>Model for Citizen Science Projects</a:t>
            </a:r>
          </a:p>
        </p:txBody>
      </p:sp>
      <p:pic>
        <p:nvPicPr>
          <p:cNvPr id="4" name="Picture 3"/>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1656862"/>
            <a:ext cx="6307157" cy="3521066"/>
          </a:xfrm>
          <a:prstGeom prst="rect">
            <a:avLst/>
          </a:prstGeom>
          <a:ln>
            <a:noFill/>
          </a:ln>
          <a:extLst>
            <a:ext uri="{53640926-AAD7-44D8-BBD7-CCE9431645EC}">
              <a14:shadowObscured xmlns:a14="http://schemas.microsoft.com/office/drawing/2010/main"/>
            </a:ext>
          </a:extLst>
        </p:spPr>
      </p:pic>
      <p:sp>
        <p:nvSpPr>
          <p:cNvPr id="3" name="Left Arrow 2"/>
          <p:cNvSpPr/>
          <p:nvPr/>
        </p:nvSpPr>
        <p:spPr>
          <a:xfrm>
            <a:off x="6356732" y="3897817"/>
            <a:ext cx="2005069" cy="297455"/>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5" name="TextBox 4"/>
          <p:cNvSpPr txBox="1"/>
          <p:nvPr/>
        </p:nvSpPr>
        <p:spPr>
          <a:xfrm>
            <a:off x="6896559" y="4155553"/>
            <a:ext cx="2115238" cy="830997"/>
          </a:xfrm>
          <a:prstGeom prst="rect">
            <a:avLst/>
          </a:prstGeom>
          <a:noFill/>
        </p:spPr>
        <p:txBody>
          <a:bodyPr wrap="square" rtlCol="0">
            <a:spAutoFit/>
          </a:bodyPr>
          <a:lstStyle/>
          <a:p>
            <a:r>
              <a:rPr lang="en-AU" dirty="0" smtClean="0"/>
              <a:t>Waterwatch was here</a:t>
            </a:r>
            <a:endParaRPr lang="en-AU" dirty="0"/>
          </a:p>
        </p:txBody>
      </p:sp>
      <p:sp>
        <p:nvSpPr>
          <p:cNvPr id="6" name="Left Arrow 5"/>
          <p:cNvSpPr/>
          <p:nvPr/>
        </p:nvSpPr>
        <p:spPr>
          <a:xfrm>
            <a:off x="6356733" y="3417395"/>
            <a:ext cx="2005069" cy="306306"/>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AU">
              <a:solidFill>
                <a:srgbClr val="92D050"/>
              </a:solidFill>
            </a:endParaRPr>
          </a:p>
        </p:txBody>
      </p:sp>
      <p:sp>
        <p:nvSpPr>
          <p:cNvPr id="7" name="TextBox 6"/>
          <p:cNvSpPr txBox="1"/>
          <p:nvPr/>
        </p:nvSpPr>
        <p:spPr>
          <a:xfrm>
            <a:off x="6764357" y="3094551"/>
            <a:ext cx="2379643" cy="461665"/>
          </a:xfrm>
          <a:prstGeom prst="rect">
            <a:avLst/>
          </a:prstGeom>
          <a:noFill/>
        </p:spPr>
        <p:txBody>
          <a:bodyPr wrap="square" rtlCol="0">
            <a:spAutoFit/>
          </a:bodyPr>
          <a:lstStyle/>
          <a:p>
            <a:r>
              <a:rPr lang="en-AU" dirty="0" smtClean="0"/>
              <a:t>Need to be here</a:t>
            </a:r>
            <a:endParaRPr lang="en-AU" dirty="0"/>
          </a:p>
        </p:txBody>
      </p:sp>
      <p:sp>
        <p:nvSpPr>
          <p:cNvPr id="2" name="TextBox 1"/>
          <p:cNvSpPr txBox="1"/>
          <p:nvPr/>
        </p:nvSpPr>
        <p:spPr>
          <a:xfrm>
            <a:off x="1469571" y="5446549"/>
            <a:ext cx="6814457" cy="584775"/>
          </a:xfrm>
          <a:prstGeom prst="rect">
            <a:avLst/>
          </a:prstGeom>
          <a:noFill/>
        </p:spPr>
        <p:txBody>
          <a:bodyPr wrap="square" rtlCol="0">
            <a:spAutoFit/>
          </a:bodyPr>
          <a:lstStyle/>
          <a:p>
            <a:r>
              <a:rPr lang="en-AU" sz="3200" dirty="0" smtClean="0"/>
              <a:t>Co-design &amp; Co-monitoring Model</a:t>
            </a:r>
            <a:endParaRPr lang="en-AU" sz="3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Part 1 – Simplify Waterwatch</a:t>
            </a:r>
            <a:endParaRPr lang="en-AU" dirty="0"/>
          </a:p>
        </p:txBody>
      </p:sp>
      <p:sp>
        <p:nvSpPr>
          <p:cNvPr id="3" name="Content Placeholder 2"/>
          <p:cNvSpPr>
            <a:spLocks noGrp="1"/>
          </p:cNvSpPr>
          <p:nvPr>
            <p:ph idx="1"/>
          </p:nvPr>
        </p:nvSpPr>
        <p:spPr>
          <a:xfrm>
            <a:off x="569438" y="1284763"/>
            <a:ext cx="8229600" cy="4586093"/>
          </a:xfrm>
        </p:spPr>
        <p:txBody>
          <a:bodyPr/>
          <a:lstStyle/>
          <a:p>
            <a:r>
              <a:rPr lang="en-AU" dirty="0" smtClean="0"/>
              <a:t>Water quality - Salinity </a:t>
            </a:r>
            <a:r>
              <a:rPr lang="en-AU" dirty="0"/>
              <a:t>only</a:t>
            </a:r>
          </a:p>
          <a:p>
            <a:r>
              <a:rPr lang="en-AU" dirty="0" smtClean="0"/>
              <a:t>Flow recordings –</a:t>
            </a:r>
            <a:r>
              <a:rPr lang="en-AU" sz="2800" dirty="0" err="1" smtClean="0"/>
              <a:t>Gaugeboard</a:t>
            </a:r>
            <a:endParaRPr lang="en-AU" sz="2800" dirty="0" smtClean="0"/>
          </a:p>
          <a:p>
            <a:r>
              <a:rPr lang="en-AU" dirty="0" err="1" smtClean="0"/>
              <a:t>Photopoints</a:t>
            </a:r>
            <a:endParaRPr lang="en-AU" dirty="0" smtClean="0"/>
          </a:p>
          <a:p>
            <a:r>
              <a:rPr lang="en-AU" dirty="0" smtClean="0"/>
              <a:t>Database</a:t>
            </a:r>
          </a:p>
        </p:txBody>
      </p:sp>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3020115" y="3561357"/>
            <a:ext cx="4740825" cy="3243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p:nvPr/>
        </p:nvPicPr>
        <p:blipFill>
          <a:blip r:embed="rId4"/>
          <a:stretch>
            <a:fillRect/>
          </a:stretch>
        </p:blipFill>
        <p:spPr>
          <a:xfrm>
            <a:off x="88707" y="3796726"/>
            <a:ext cx="4294328" cy="1796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63351" y="1232258"/>
            <a:ext cx="1595178" cy="3060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8215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screen">
            <a:extLst>
              <a:ext uri="{28A0092B-C50C-407E-A947-70E740481C1C}">
                <a14:useLocalDpi xmlns:a14="http://schemas.microsoft.com/office/drawing/2010/main"/>
              </a:ext>
            </a:extLst>
          </a:blip>
          <a:stretch>
            <a:fillRect/>
          </a:stretch>
        </p:blipFill>
        <p:spPr>
          <a:xfrm>
            <a:off x="862149" y="1489165"/>
            <a:ext cx="6988627" cy="4532812"/>
          </a:xfrm>
          <a:prstGeom prst="rect">
            <a:avLst/>
          </a:prstGeom>
        </p:spPr>
      </p:pic>
      <p:sp>
        <p:nvSpPr>
          <p:cNvPr id="8" name="TextBox 7"/>
          <p:cNvSpPr txBox="1"/>
          <p:nvPr/>
        </p:nvSpPr>
        <p:spPr>
          <a:xfrm>
            <a:off x="4922728" y="5498757"/>
            <a:ext cx="2016691" cy="523220"/>
          </a:xfrm>
          <a:prstGeom prst="rect">
            <a:avLst/>
          </a:prstGeom>
          <a:solidFill>
            <a:schemeClr val="bg1"/>
          </a:solidFill>
        </p:spPr>
        <p:txBody>
          <a:bodyPr wrap="square" rtlCol="0">
            <a:spAutoFit/>
          </a:bodyPr>
          <a:lstStyle/>
          <a:p>
            <a:r>
              <a:rPr lang="en-AU" sz="1400" dirty="0" smtClean="0">
                <a:solidFill>
                  <a:srgbClr val="960000"/>
                </a:solidFill>
              </a:rPr>
              <a:t>Increasing effort</a:t>
            </a:r>
          </a:p>
          <a:p>
            <a:endParaRPr lang="en-AU" sz="1400" dirty="0">
              <a:solidFill>
                <a:srgbClr val="960000"/>
              </a:solidFill>
            </a:endParaRPr>
          </a:p>
        </p:txBody>
      </p:sp>
      <p:sp>
        <p:nvSpPr>
          <p:cNvPr id="2" name="TextBox 1"/>
          <p:cNvSpPr txBox="1"/>
          <p:nvPr/>
        </p:nvSpPr>
        <p:spPr>
          <a:xfrm>
            <a:off x="101600" y="81280"/>
            <a:ext cx="9042400" cy="1246495"/>
          </a:xfrm>
          <a:prstGeom prst="rect">
            <a:avLst/>
          </a:prstGeom>
          <a:noFill/>
        </p:spPr>
        <p:txBody>
          <a:bodyPr wrap="square" rtlCol="0">
            <a:spAutoFit/>
          </a:bodyPr>
          <a:lstStyle/>
          <a:p>
            <a:r>
              <a:rPr lang="en-AU" sz="4400" dirty="0" smtClean="0"/>
              <a:t>Part 2 </a:t>
            </a:r>
            <a:r>
              <a:rPr lang="en-AU" sz="3100" dirty="0" smtClean="0"/>
              <a:t>- </a:t>
            </a:r>
            <a:r>
              <a:rPr lang="en-AU" sz="4400" dirty="0"/>
              <a:t>Macroinvertebrates</a:t>
            </a:r>
          </a:p>
          <a:p>
            <a:r>
              <a:rPr lang="en-AU" sz="3100" dirty="0" smtClean="0"/>
              <a:t>bringing scientists and community together</a:t>
            </a:r>
            <a:endParaRPr lang="en-AU" sz="3100" dirty="0"/>
          </a:p>
        </p:txBody>
      </p:sp>
      <p:sp>
        <p:nvSpPr>
          <p:cNvPr id="3" name="TextBox 2"/>
          <p:cNvSpPr txBox="1"/>
          <p:nvPr/>
        </p:nvSpPr>
        <p:spPr>
          <a:xfrm>
            <a:off x="7162800" y="2346960"/>
            <a:ext cx="1798320" cy="954107"/>
          </a:xfrm>
          <a:prstGeom prst="rect">
            <a:avLst/>
          </a:prstGeom>
          <a:noFill/>
        </p:spPr>
        <p:txBody>
          <a:bodyPr wrap="square" rtlCol="0">
            <a:spAutoFit/>
          </a:bodyPr>
          <a:lstStyle/>
          <a:p>
            <a:r>
              <a:rPr lang="en-AU" sz="2800" dirty="0" err="1" smtClean="0">
                <a:solidFill>
                  <a:srgbClr val="FF0000"/>
                </a:solidFill>
              </a:rPr>
              <a:t>Waterbug</a:t>
            </a:r>
            <a:endParaRPr lang="en-AU" sz="2800" dirty="0" smtClean="0">
              <a:solidFill>
                <a:srgbClr val="FF0000"/>
              </a:solidFill>
            </a:endParaRPr>
          </a:p>
          <a:p>
            <a:r>
              <a:rPr lang="en-AU" sz="2800" dirty="0" err="1" smtClean="0">
                <a:solidFill>
                  <a:srgbClr val="FF0000"/>
                </a:solidFill>
              </a:rPr>
              <a:t>BioBlitz</a:t>
            </a:r>
            <a:r>
              <a:rPr lang="en-AU" sz="2800" dirty="0" smtClean="0">
                <a:solidFill>
                  <a:srgbClr val="FF0000"/>
                </a:solidFill>
              </a:rPr>
              <a:t>!</a:t>
            </a:r>
            <a:endParaRPr lang="en-AU" sz="2800" dirty="0">
              <a:solidFill>
                <a:srgbClr val="FF0000"/>
              </a:solidFill>
            </a:endParaRPr>
          </a:p>
        </p:txBody>
      </p:sp>
    </p:spTree>
    <p:extLst>
      <p:ext uri="{BB962C8B-B14F-4D97-AF65-F5344CB8AC3E}">
        <p14:creationId xmlns:p14="http://schemas.microsoft.com/office/powerpoint/2010/main" val="413358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Client\Google Drive\ARCG\BioBlitz\GIS\BioBlitz.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7975" y="1339042"/>
            <a:ext cx="1753359" cy="33391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Client\Google Drive\ARCG\MDBNRM Board\Cemetery signs\Graphics for Sign\ARCG logo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86384" y="5201874"/>
            <a:ext cx="1422542" cy="150268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Client\Google Drive\ARCG\BioBlitz\GIS\BioBlitz.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08926" y="5387810"/>
            <a:ext cx="1819450" cy="128338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47214" y="6267457"/>
            <a:ext cx="1406144" cy="380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17557" y="5245875"/>
            <a:ext cx="1658569" cy="102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12" descr="Image result for Light bulb pers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4110" name="Picture 1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3606" y="5429431"/>
            <a:ext cx="2946771" cy="605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961225" y="5288560"/>
            <a:ext cx="984605" cy="984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2332" y="4791835"/>
            <a:ext cx="2576542" cy="461665"/>
          </a:xfrm>
          <a:prstGeom prst="rect">
            <a:avLst/>
          </a:prstGeom>
          <a:noFill/>
        </p:spPr>
        <p:txBody>
          <a:bodyPr wrap="square" rtlCol="0">
            <a:spAutoFit/>
          </a:bodyPr>
          <a:lstStyle/>
          <a:p>
            <a:r>
              <a:rPr lang="en-AU" b="1" dirty="0" smtClean="0"/>
              <a:t>Partners:</a:t>
            </a:r>
            <a:endParaRPr lang="en-AU" b="1" dirty="0"/>
          </a:p>
        </p:txBody>
      </p:sp>
      <p:grpSp>
        <p:nvGrpSpPr>
          <p:cNvPr id="7" name="Group 6"/>
          <p:cNvGrpSpPr/>
          <p:nvPr/>
        </p:nvGrpSpPr>
        <p:grpSpPr>
          <a:xfrm>
            <a:off x="307975" y="1339042"/>
            <a:ext cx="1680451" cy="1984517"/>
            <a:chOff x="307975" y="1339042"/>
            <a:chExt cx="1680451" cy="1984517"/>
          </a:xfrm>
        </p:grpSpPr>
        <p:sp>
          <p:nvSpPr>
            <p:cNvPr id="5" name="Rectangle 4"/>
            <p:cNvSpPr/>
            <p:nvPr/>
          </p:nvSpPr>
          <p:spPr>
            <a:xfrm>
              <a:off x="307975" y="3086018"/>
              <a:ext cx="1680451" cy="2375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Rectangle 5"/>
            <p:cNvSpPr/>
            <p:nvPr/>
          </p:nvSpPr>
          <p:spPr>
            <a:xfrm>
              <a:off x="460375" y="1339042"/>
              <a:ext cx="1445543" cy="7431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2" name="TextBox 1"/>
          <p:cNvSpPr txBox="1"/>
          <p:nvPr/>
        </p:nvSpPr>
        <p:spPr>
          <a:xfrm>
            <a:off x="398999" y="247177"/>
            <a:ext cx="3013838" cy="1446550"/>
          </a:xfrm>
          <a:prstGeom prst="rect">
            <a:avLst/>
          </a:prstGeom>
          <a:solidFill>
            <a:schemeClr val="bg1"/>
          </a:solidFill>
        </p:spPr>
        <p:txBody>
          <a:bodyPr wrap="square" rtlCol="0">
            <a:spAutoFit/>
          </a:bodyPr>
          <a:lstStyle/>
          <a:p>
            <a:r>
              <a:rPr lang="en-AU" sz="4400" b="1" dirty="0" err="1" smtClean="0"/>
              <a:t>Waterbug</a:t>
            </a:r>
            <a:r>
              <a:rPr lang="en-AU" sz="4400" b="1" dirty="0" smtClean="0"/>
              <a:t> BioBlitz</a:t>
            </a:r>
            <a:endParaRPr lang="en-AU" sz="4400" b="1" dirty="0"/>
          </a:p>
        </p:txBody>
      </p:sp>
      <p:pic>
        <p:nvPicPr>
          <p:cNvPr id="4098" name="Picture 2" descr="C:\Users\Client\Google Drive\ARCG\BioBlitz\GIS\BioBlitz.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099594" y="163380"/>
            <a:ext cx="5945513" cy="4596424"/>
          </a:xfrm>
          <a:prstGeom prst="rect">
            <a:avLst/>
          </a:prstGeom>
          <a:solidFill>
            <a:srgbClr val="FFFFFF"/>
          </a:solidFill>
          <a:ln>
            <a:noFill/>
          </a:ln>
          <a:extLst/>
        </p:spPr>
      </p:pic>
    </p:spTree>
    <p:extLst>
      <p:ext uri="{BB962C8B-B14F-4D97-AF65-F5344CB8AC3E}">
        <p14:creationId xmlns:p14="http://schemas.microsoft.com/office/powerpoint/2010/main" val="42029862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3" y="3573016"/>
            <a:ext cx="5257001" cy="3294448"/>
          </a:xfrm>
          <a:prstGeom prst="rect">
            <a:avLst/>
          </a:prstGeom>
        </p:spPr>
      </p:pic>
      <p:sp>
        <p:nvSpPr>
          <p:cNvPr id="2" name="Title 1"/>
          <p:cNvSpPr>
            <a:spLocks noGrp="1"/>
          </p:cNvSpPr>
          <p:nvPr>
            <p:ph type="title"/>
          </p:nvPr>
        </p:nvSpPr>
        <p:spPr/>
        <p:txBody>
          <a:bodyPr/>
          <a:lstStyle/>
          <a:p>
            <a:r>
              <a:rPr lang="en-AU" dirty="0" smtClean="0"/>
              <a:t>BioBlitz</a:t>
            </a:r>
            <a:endParaRPr lang="en-AU" dirty="0"/>
          </a:p>
        </p:txBody>
      </p:sp>
      <p:sp>
        <p:nvSpPr>
          <p:cNvPr id="3" name="Content Placeholder 2"/>
          <p:cNvSpPr>
            <a:spLocks noGrp="1"/>
          </p:cNvSpPr>
          <p:nvPr>
            <p:ph idx="1"/>
          </p:nvPr>
        </p:nvSpPr>
        <p:spPr/>
        <p:txBody>
          <a:bodyPr/>
          <a:lstStyle/>
          <a:p>
            <a:r>
              <a:rPr lang="en-AU" dirty="0" smtClean="0"/>
              <a:t>Pics of collecting</a:t>
            </a:r>
          </a:p>
          <a:p>
            <a:endParaRPr lang="en-AU" dirty="0"/>
          </a:p>
          <a:p>
            <a:r>
              <a:rPr lang="en-AU" dirty="0" smtClean="0"/>
              <a:t>SB </a:t>
            </a:r>
            <a:endParaRPr lang="en-AU" dirty="0"/>
          </a:p>
        </p:txBody>
      </p:sp>
      <p:pic>
        <p:nvPicPr>
          <p:cNvPr id="5" name="Picture 4"/>
          <p:cNvPicPr>
            <a:picLocks noChangeAspect="1"/>
          </p:cNvPicPr>
          <p:nvPr/>
        </p:nvPicPr>
        <p:blipFill rotWithShape="1">
          <a:blip r:embed="rId4" cstate="screen">
            <a:lum contrast="6000"/>
            <a:extLst>
              <a:ext uri="{BEBA8EAE-BF5A-486C-A8C5-ECC9F3942E4B}">
                <a14:imgProps xmlns:a14="http://schemas.microsoft.com/office/drawing/2010/main">
                  <a14:imgLayer r:embed="rId5">
                    <a14:imgEffect>
                      <a14:brightnessContrast bright="6000" contrast="5000"/>
                    </a14:imgEffect>
                  </a14:imgLayer>
                </a14:imgProps>
              </a:ext>
              <a:ext uri="{28A0092B-C50C-407E-A947-70E740481C1C}">
                <a14:useLocalDpi xmlns:a14="http://schemas.microsoft.com/office/drawing/2010/main"/>
              </a:ext>
            </a:extLst>
          </a:blip>
          <a:srcRect/>
          <a:stretch/>
        </p:blipFill>
        <p:spPr>
          <a:xfrm>
            <a:off x="2393738" y="-733472"/>
            <a:ext cx="6750262" cy="4666528"/>
          </a:xfrm>
          <a:prstGeom prst="rect">
            <a:avLst/>
          </a:prstGeom>
        </p:spPr>
      </p:pic>
      <p:pic>
        <p:nvPicPr>
          <p:cNvPr id="9" name="Picture 3" descr="C:\Users\Client\Google Drive\ARCG\BioBlitz\May 17\20170512_134926.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1129" y="-12912"/>
            <a:ext cx="2414867" cy="39459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20072" y="3933056"/>
            <a:ext cx="3963908" cy="2934676"/>
          </a:xfrm>
          <a:prstGeom prst="rect">
            <a:avLst/>
          </a:prstGeom>
        </p:spPr>
      </p:pic>
      <p:sp>
        <p:nvSpPr>
          <p:cNvPr id="7" name="TextBox 6"/>
          <p:cNvSpPr txBox="1"/>
          <p:nvPr/>
        </p:nvSpPr>
        <p:spPr>
          <a:xfrm>
            <a:off x="-36513" y="3348281"/>
            <a:ext cx="2107739" cy="584775"/>
          </a:xfrm>
          <a:prstGeom prst="rect">
            <a:avLst/>
          </a:prstGeom>
          <a:solidFill>
            <a:schemeClr val="bg1"/>
          </a:solidFill>
        </p:spPr>
        <p:txBody>
          <a:bodyPr wrap="square" rtlCol="0">
            <a:spAutoFit/>
          </a:bodyPr>
          <a:lstStyle/>
          <a:p>
            <a:r>
              <a:rPr lang="en-AU" sz="3200" dirty="0" smtClean="0"/>
              <a:t>In the Field</a:t>
            </a:r>
            <a:endParaRPr lang="en-AU" sz="3200" dirty="0"/>
          </a:p>
        </p:txBody>
      </p:sp>
    </p:spTree>
    <p:extLst>
      <p:ext uri="{BB962C8B-B14F-4D97-AF65-F5344CB8AC3E}">
        <p14:creationId xmlns:p14="http://schemas.microsoft.com/office/powerpoint/2010/main" val="164305072"/>
      </p:ext>
    </p:extLst>
  </p:cSld>
  <p:clrMapOvr>
    <a:masterClrMapping/>
  </p:clrMapOvr>
  <p:timing>
    <p:tnLst>
      <p:par>
        <p:cTn id="1" dur="indefinite" restart="never" nodeType="tmRoot"/>
      </p:par>
    </p:tnLst>
  </p:timing>
</p:sld>
</file>

<file path=ppt/theme/theme1.xml><?xml version="1.0" encoding="utf-8"?>
<a:theme xmlns:a="http://schemas.openxmlformats.org/drawingml/2006/main" name="SAMDB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R SAMDB PowerPoint template.pot [Read-Only] [Compatibility Mode]" id="{34A2F659-4AF4-4157-9B9E-D1F1FD3F1B87}" vid="{109B69B1-121A-4BA7-9FC8-3980FDEAA417}"/>
    </a:ext>
  </a:extLst>
</a:theme>
</file>

<file path=ppt/theme/theme2.xml><?xml version="1.0" encoding="utf-8"?>
<a:theme xmlns:a="http://schemas.openxmlformats.org/drawingml/2006/main" name="Acknowledgemen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R SAMDB PowerPoint template.pot [Read-Only] [Compatibility Mode]" id="{34A2F659-4AF4-4157-9B9E-D1F1FD3F1B87}" vid="{957E66FA-2FE1-4E63-8357-E7A8C9DADB89}"/>
    </a:ext>
  </a:extLst>
</a:theme>
</file>

<file path=ppt/theme/theme3.xml><?xml version="1.0" encoding="utf-8"?>
<a:theme xmlns:a="http://schemas.openxmlformats.org/drawingml/2006/main" name="SE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R SAMDB PowerPoint template.pot [Read-Only] [Compatibility Mode]" id="{34A2F659-4AF4-4157-9B9E-D1F1FD3F1B87}" vid="{CB4B3B8D-E71A-47B1-806A-48BF67010989}"/>
    </a:ext>
  </a:extLst>
</a:theme>
</file>

<file path=ppt/theme/theme4.xml><?xml version="1.0" encoding="utf-8"?>
<a:theme xmlns:a="http://schemas.openxmlformats.org/drawingml/2006/main" name="SE Chap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R SAMDB PowerPoint template.pot [Read-Only] [Compatibility Mode]" id="{34A2F659-4AF4-4157-9B9E-D1F1FD3F1B87}" vid="{D66B6A64-C902-4697-B58B-6C21594F141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E51C1082C949409E0B51AF017C802F" ma:contentTypeVersion="4" ma:contentTypeDescription="Create a new document." ma:contentTypeScope="" ma:versionID="510af10fa00fc93e96ccb0de03392971">
  <xsd:schema xmlns:xsd="http://www.w3.org/2001/XMLSchema" xmlns:xs="http://www.w3.org/2001/XMLSchema" xmlns:p="http://schemas.microsoft.com/office/2006/metadata/properties" xmlns:ns2="7292dd43-9a8e-417a-9f6c-a53711c4da30" targetNamespace="http://schemas.microsoft.com/office/2006/metadata/properties" ma:root="true" ma:fieldsID="88c06082541bf82958ff60335d3ccffc" ns2:_="">
    <xsd:import namespace="7292dd43-9a8e-417a-9f6c-a53711c4da30"/>
    <xsd:element name="properties">
      <xsd:complexType>
        <xsd:sequence>
          <xsd:element name="documentManagement">
            <xsd:complexType>
              <xsd:all>
                <xsd:element ref="ns2:DEWNR_x0020_Region" minOccurs="0"/>
                <xsd:element ref="ns2:Item_x0020_Name" minOccurs="0"/>
                <xsd:element ref="ns2:Item_x0020_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92dd43-9a8e-417a-9f6c-a53711c4da30" elementFormDefault="qualified">
    <xsd:import namespace="http://schemas.microsoft.com/office/2006/documentManagement/types"/>
    <xsd:import namespace="http://schemas.microsoft.com/office/infopath/2007/PartnerControls"/>
    <xsd:element name="DEWNR_x0020_Region" ma:index="8" nillable="true" ma:displayName="DEWNR Region" ma:format="Dropdown" ma:internalName="DEWNR_x0020_Region">
      <xsd:simpleType>
        <xsd:restriction base="dms:Choice">
          <xsd:enumeration value="Adelaide and Mt Lofty Ranges"/>
          <xsd:enumeration value="Alinytjara Wilurara"/>
          <xsd:enumeration value="Eyre Peninsula"/>
          <xsd:enumeration value="Kangaroo Island"/>
          <xsd:enumeration value="Northern &amp; Yorke"/>
          <xsd:enumeration value="SA Arid Lands"/>
          <xsd:enumeration value="SA Murray-Darling Basin"/>
          <xsd:enumeration value="South East"/>
        </xsd:restriction>
      </xsd:simpleType>
    </xsd:element>
    <xsd:element name="Item_x0020_Name" ma:index="9" nillable="true" ma:displayName="Item Name" ma:internalName="Item_x0020_Name">
      <xsd:simpleType>
        <xsd:restriction base="dms:Text">
          <xsd:maxLength value="255"/>
        </xsd:restriction>
      </xsd:simpleType>
    </xsd:element>
    <xsd:element name="Item_x0020_Category" ma:index="10" nillable="true" ma:displayName="Item Category" ma:default="Image" ma:format="Dropdown" ma:internalName="Item_x0020_Category">
      <xsd:simpleType>
        <xsd:restriction base="dms:Choice">
          <xsd:enumeration value="Word"/>
          <xsd:enumeration value="PowerPoint"/>
          <xsd:enumeration value="Excel"/>
          <xsd:enumeration value="PDF"/>
          <xsd:enumeration value="Imag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DEWNR_x0020_Region xmlns="7292dd43-9a8e-417a-9f6c-a53711c4da30">SA Murray-Darling Basin</DEWNR_x0020_Region>
    <Item_x0020_Category xmlns="7292dd43-9a8e-417a-9f6c-a53711c4da30">PowerPoint</Item_x0020_Category>
    <Item_x0020_Name xmlns="7292dd43-9a8e-417a-9f6c-a53711c4da30" xsi:nil="true"/>
  </documentManagement>
</p:properties>
</file>

<file path=customXml/itemProps1.xml><?xml version="1.0" encoding="utf-8"?>
<ds:datastoreItem xmlns:ds="http://schemas.openxmlformats.org/officeDocument/2006/customXml" ds:itemID="{EB50B7C0-81BA-44F5-99A0-2F0726A307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92dd43-9a8e-417a-9f6c-a53711c4da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8E78F2-9724-4655-BC7B-9D53FDBFA2F2}">
  <ds:schemaRefs>
    <ds:schemaRef ds:uri="http://schemas.microsoft.com/office/2006/metadata/longProperties"/>
  </ds:schemaRefs>
</ds:datastoreItem>
</file>

<file path=customXml/itemProps3.xml><?xml version="1.0" encoding="utf-8"?>
<ds:datastoreItem xmlns:ds="http://schemas.openxmlformats.org/officeDocument/2006/customXml" ds:itemID="{8FCD932F-93A2-4B22-8A30-FD847F580AA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7292dd43-9a8e-417a-9f6c-a53711c4da3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NR SAMDB PowerPoint template Jan 2015</Template>
  <TotalTime>1563</TotalTime>
  <Words>1569</Words>
  <Application>Microsoft Office PowerPoint</Application>
  <PresentationFormat>On-screen Show (4:3)</PresentationFormat>
  <Paragraphs>163</Paragraphs>
  <Slides>17</Slides>
  <Notes>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17</vt:i4>
      </vt:variant>
    </vt:vector>
  </HeadingPairs>
  <TitlesOfParts>
    <vt:vector size="29" baseType="lpstr">
      <vt:lpstr>MS Mincho</vt:lpstr>
      <vt:lpstr>MS PGothic</vt:lpstr>
      <vt:lpstr>MS PGothic</vt:lpstr>
      <vt:lpstr>Arial</vt:lpstr>
      <vt:lpstr>Calibri</vt:lpstr>
      <vt:lpstr>Segoe UI</vt:lpstr>
      <vt:lpstr>Symbol</vt:lpstr>
      <vt:lpstr>Times New Roman</vt:lpstr>
      <vt:lpstr>SAMDB PPT</vt:lpstr>
      <vt:lpstr>Acknowledgements</vt:lpstr>
      <vt:lpstr>SE content</vt:lpstr>
      <vt:lpstr>SE Chapter</vt:lpstr>
      <vt:lpstr>PowerPoint Presentation</vt:lpstr>
      <vt:lpstr>SA Murray-Darling Basin Review</vt:lpstr>
      <vt:lpstr>SA Murray-Darling Basin Review </vt:lpstr>
      <vt:lpstr>SA Murray-Darling Basin Review </vt:lpstr>
      <vt:lpstr>Model for Citizen Science Projects</vt:lpstr>
      <vt:lpstr>Part 1 – Simplify Waterwatch</vt:lpstr>
      <vt:lpstr>PowerPoint Presentation</vt:lpstr>
      <vt:lpstr>PowerPoint Presentation</vt:lpstr>
      <vt:lpstr>BioBlitz</vt:lpstr>
      <vt:lpstr>Bioblitz</vt:lpstr>
      <vt:lpstr>PowerPoint Presentation</vt:lpstr>
      <vt:lpstr>Part 3 - Reporting Back</vt:lpstr>
      <vt:lpstr>Further data use </vt:lpstr>
      <vt:lpstr>The Loop Practitioners</vt:lpstr>
      <vt:lpstr>PowerPoint Presentation</vt:lpstr>
      <vt:lpstr>Thanks</vt:lpstr>
      <vt:lpstr>Acknowledgements</vt:lpstr>
    </vt:vector>
  </TitlesOfParts>
  <Company>DEWNR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Sandy Gunter</dc:creator>
  <cp:lastModifiedBy>Sylvia Clarke</cp:lastModifiedBy>
  <cp:revision>94</cp:revision>
  <cp:lastPrinted>2018-02-19T04:25:27Z</cp:lastPrinted>
  <dcterms:created xsi:type="dcterms:W3CDTF">2016-04-13T06:02:06Z</dcterms:created>
  <dcterms:modified xsi:type="dcterms:W3CDTF">2018-03-06T02:58:29Z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tem Name">
    <vt:lpwstr/>
  </property>
  <property fmtid="{D5CDD505-2E9C-101B-9397-08002B2CF9AE}" pid="3" name="DEWNR Region">
    <vt:lpwstr>SA Murray-Darling Basin</vt:lpwstr>
  </property>
  <property fmtid="{D5CDD505-2E9C-101B-9397-08002B2CF9AE}" pid="4" name="Item Category">
    <vt:lpwstr>PowerPoint</vt:lpwstr>
  </property>
</Properties>
</file>