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58241" autoAdjust="0"/>
  </p:normalViewPr>
  <p:slideViewPr>
    <p:cSldViewPr snapToGrid="0">
      <p:cViewPr varScale="1">
        <p:scale>
          <a:sx n="73" d="100"/>
          <a:sy n="73" d="100"/>
        </p:scale>
        <p:origin x="24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CBD80-8623-4DAA-8206-F1F65B98ADF0}" type="datetimeFigureOut">
              <a:rPr lang="en-AU" smtClean="0"/>
              <a:t>28/02/2018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4EE4D-8EFE-4E1D-AEE8-1ADD7164F9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73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State</a:t>
            </a:r>
            <a:r>
              <a:rPr lang="en-AU" baseline="0" dirty="0" smtClean="0"/>
              <a:t>-based reporting obligation under the Basin Plan</a:t>
            </a:r>
          </a:p>
          <a:p>
            <a:r>
              <a:rPr lang="en-AU" baseline="0" dirty="0" smtClean="0"/>
              <a:t>Environmental outcome reporting at an asset scale</a:t>
            </a:r>
          </a:p>
          <a:p>
            <a:r>
              <a:rPr lang="en-AU" baseline="0" dirty="0" smtClean="0"/>
              <a:t>We see this as an evaluation and reporting task</a:t>
            </a:r>
          </a:p>
          <a:p>
            <a:endParaRPr lang="en-AU" baseline="0" dirty="0" smtClean="0"/>
          </a:p>
          <a:p>
            <a:r>
              <a:rPr lang="en-AU" baseline="0" dirty="0" smtClean="0"/>
              <a:t>CLICK</a:t>
            </a:r>
          </a:p>
          <a:p>
            <a:r>
              <a:rPr lang="en-AU" baseline="0" dirty="0" smtClean="0"/>
              <a:t>So our reporting is in fact a report on an evaluation</a:t>
            </a:r>
          </a:p>
          <a:p>
            <a:r>
              <a:rPr lang="en-AU" baseline="0" dirty="0" smtClean="0"/>
              <a:t>It was assess progress towards identified expected environmental outcomes</a:t>
            </a:r>
          </a:p>
          <a:p>
            <a:r>
              <a:rPr lang="en-AU" baseline="0" dirty="0" smtClean="0"/>
              <a:t>It will also respond to evaluation questions</a:t>
            </a:r>
          </a:p>
          <a:p>
            <a:endParaRPr lang="en-AU" baseline="0" dirty="0" smtClean="0"/>
          </a:p>
          <a:p>
            <a:r>
              <a:rPr lang="en-AU" baseline="0" dirty="0" smtClean="0"/>
              <a:t>CLICK</a:t>
            </a:r>
          </a:p>
          <a:p>
            <a:r>
              <a:rPr lang="en-AU" dirty="0" smtClean="0"/>
              <a:t>We see</a:t>
            </a:r>
            <a:r>
              <a:rPr lang="en-AU" baseline="0" dirty="0" smtClean="0"/>
              <a:t> this evaluation and reporting task as having multiple purposes</a:t>
            </a:r>
          </a:p>
          <a:p>
            <a:pPr marL="228600" indent="-228600">
              <a:buAutoNum type="arabicPeriod"/>
            </a:pPr>
            <a:r>
              <a:rPr lang="en-AU" baseline="0" dirty="0" smtClean="0"/>
              <a:t>Communicate achievement of environmental outcomes</a:t>
            </a:r>
          </a:p>
          <a:p>
            <a:pPr marL="228600" indent="-228600">
              <a:buAutoNum type="arabicPeriod"/>
            </a:pPr>
            <a:r>
              <a:rPr lang="en-AU" baseline="0" dirty="0" smtClean="0"/>
              <a:t>Inform decision making and adaptive management</a:t>
            </a:r>
          </a:p>
          <a:p>
            <a:pPr marL="0" indent="0">
              <a:buNone/>
            </a:pPr>
            <a:r>
              <a:rPr lang="en-AU" baseline="0" dirty="0" smtClean="0"/>
              <a:t>Therefore we can think about the format of the reporting in relation to the purposes</a:t>
            </a:r>
          </a:p>
          <a:p>
            <a:pPr marL="0" indent="0">
              <a:buNone/>
            </a:pPr>
            <a:r>
              <a:rPr lang="en-AU" baseline="0" dirty="0" smtClean="0"/>
              <a:t>THUS we have chosen to develop report cards as a key communication tool to present and communicate the achievement of environmental outcomes</a:t>
            </a:r>
          </a:p>
          <a:p>
            <a:pPr marL="0" indent="0">
              <a:buNone/>
            </a:pPr>
            <a:r>
              <a:rPr lang="en-AU" baseline="0" dirty="0" smtClean="0"/>
              <a:t>However decision making and adaptive management requires different information, more details, analysis, so the report card will be supported by a technical document/report that will provide this.</a:t>
            </a:r>
          </a:p>
          <a:p>
            <a:pPr marL="0" indent="0">
              <a:buNone/>
            </a:pPr>
            <a:r>
              <a:rPr lang="en-AU" baseline="0" dirty="0" smtClean="0"/>
              <a:t>So format-  relates directly to the purpose</a:t>
            </a:r>
          </a:p>
          <a:p>
            <a:pPr marL="0" indent="0">
              <a:buNone/>
            </a:pPr>
            <a:endParaRPr lang="en-AU" baseline="0" dirty="0" smtClean="0"/>
          </a:p>
          <a:p>
            <a:pPr marL="0" indent="0">
              <a:buNone/>
            </a:pPr>
            <a:r>
              <a:rPr lang="en-AU" baseline="0" dirty="0" smtClean="0"/>
              <a:t>CLICK</a:t>
            </a:r>
          </a:p>
          <a:p>
            <a:pPr marL="0" indent="0">
              <a:buNone/>
            </a:pPr>
            <a:r>
              <a:rPr lang="en-AU" baseline="0" dirty="0" smtClean="0"/>
              <a:t>One of the key things we have learnt in the last year is related to the scale at which we bring information together</a:t>
            </a:r>
          </a:p>
          <a:p>
            <a:pPr marL="0" indent="0">
              <a:buNone/>
            </a:pPr>
            <a:r>
              <a:rPr lang="en-AU" baseline="0" dirty="0" smtClean="0"/>
              <a:t>We have multiple expected </a:t>
            </a:r>
            <a:r>
              <a:rPr lang="en-AU" baseline="0" dirty="0" err="1" smtClean="0"/>
              <a:t>env</a:t>
            </a:r>
            <a:r>
              <a:rPr lang="en-AU" baseline="0" dirty="0" smtClean="0"/>
              <a:t> outcomes to report on, some relate to </a:t>
            </a:r>
            <a:r>
              <a:rPr lang="en-AU" baseline="0" dirty="0" err="1" smtClean="0"/>
              <a:t>spefici</a:t>
            </a:r>
            <a:r>
              <a:rPr lang="en-AU" baseline="0" dirty="0" smtClean="0"/>
              <a:t> species of bird, or fish </a:t>
            </a:r>
            <a:r>
              <a:rPr lang="en-AU" baseline="0" dirty="0" err="1" smtClean="0"/>
              <a:t>rerutiment</a:t>
            </a:r>
            <a:r>
              <a:rPr lang="en-AU" baseline="0" dirty="0" smtClean="0"/>
              <a:t>, or flows for an open Murray Mouth, all sorts of things; and we tested presented individual report cards for each of these</a:t>
            </a:r>
          </a:p>
          <a:p>
            <a:pPr marL="0" indent="0">
              <a:buNone/>
            </a:pPr>
            <a:r>
              <a:rPr lang="en-AU" baseline="0" dirty="0" smtClean="0"/>
              <a:t>Didn’t work – sometimes sent the wrong message, didn’t connect the different aspects of the system, importantly in terms of communication is doesn’t provide a holistic story, just disconnected parts</a:t>
            </a:r>
          </a:p>
          <a:p>
            <a:pPr marL="0" indent="0">
              <a:buNone/>
            </a:pPr>
            <a:r>
              <a:rPr lang="en-AU" baseline="0" dirty="0" smtClean="0"/>
              <a:t>Working towards themed asset scale or whole of asset scale reporting where multiple waterbird expected outcomes for example are brought together on the one report card about an asset.   </a:t>
            </a:r>
            <a:endParaRPr lang="en-AU" dirty="0" smtClean="0"/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D54FD-A0C2-45EC-A31F-7A5B0A7C800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75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p-PPT-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128" y="325695"/>
            <a:ext cx="55558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130" y="1795720"/>
            <a:ext cx="5555855" cy="15476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1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rp-PPT-V2-foo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9729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orp-PPT-exp-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2" y="181434"/>
            <a:ext cx="6499115" cy="1822521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493289"/>
            <a:ext cx="8229600" cy="311078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0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rp-PPT-FIN-p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20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orp-PPT-V2-foot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9729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6025932" y="5132552"/>
            <a:ext cx="3118069" cy="172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pic>
        <p:nvPicPr>
          <p:cNvPr id="3" name="Picture 4" descr="Corp-PPT-exp-head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2" y="181434"/>
            <a:ext cx="6499115" cy="182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404040"/>
                </a:solidFill>
                <a:latin typeface="Segoe UI"/>
                <a:ea typeface="ＭＳ Ｐゴシック" charset="0"/>
                <a:cs typeface="Segoe UI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404040"/>
                </a:solidFill>
                <a:latin typeface="Segoe U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858A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AU" sz="4400" smtClean="0"/>
              <a:t>Click to edit Master title style</a:t>
            </a:r>
            <a:endParaRPr lang="en-US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493289"/>
            <a:ext cx="8229600" cy="311078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3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pic>
        <p:nvPicPr>
          <p:cNvPr id="1028" name="Picture 1" descr="Corp-PPT-footer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91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Segoe U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858A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Segoe UI"/>
          <a:ea typeface="ＭＳ Ｐゴシック" charset="0"/>
          <a:cs typeface="Segoe U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963" y="232933"/>
            <a:ext cx="5189100" cy="1143000"/>
          </a:xfrm>
        </p:spPr>
        <p:txBody>
          <a:bodyPr/>
          <a:lstStyle/>
          <a:p>
            <a:pPr algn="ctr"/>
            <a:r>
              <a:rPr lang="en-AU" sz="3000" b="1" dirty="0" smtClean="0">
                <a:solidFill>
                  <a:schemeClr val="tx1"/>
                </a:solidFill>
              </a:rPr>
              <a:t>Basin Plan environmental e</a:t>
            </a:r>
            <a:r>
              <a:rPr lang="en-AU" sz="3000" b="1" dirty="0" smtClean="0">
                <a:solidFill>
                  <a:schemeClr val="tx1"/>
                </a:solidFill>
              </a:rPr>
              <a:t>valuation </a:t>
            </a:r>
            <a:r>
              <a:rPr lang="en-AU" sz="3000" b="1" dirty="0">
                <a:solidFill>
                  <a:schemeClr val="tx1"/>
                </a:solidFill>
              </a:rPr>
              <a:t>&amp;</a:t>
            </a:r>
            <a:r>
              <a:rPr lang="en-AU" sz="3000" b="1" dirty="0" smtClean="0">
                <a:solidFill>
                  <a:schemeClr val="tx1"/>
                </a:solidFill>
              </a:rPr>
              <a:t> reporting</a:t>
            </a:r>
            <a:endParaRPr lang="en-AU" sz="3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0115" y="1659384"/>
            <a:ext cx="47535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 on an evaluation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Assess </a:t>
            </a:r>
            <a:r>
              <a:rPr lang="en-AU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expected outcomes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AU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Respond to evaluation </a:t>
            </a: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</a:t>
            </a:r>
          </a:p>
          <a:p>
            <a:endParaRPr lang="en-AU" sz="1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Format </a:t>
            </a:r>
            <a:r>
              <a:rPr lang="en-AU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purpose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AU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Information aggregated at the themed asset or whole of asset scale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188" y="371616"/>
            <a:ext cx="3547739" cy="516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1783 DEWNR PPT Nov 2012 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314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Segoe UI</vt:lpstr>
      <vt:lpstr>Trebuchet MS</vt:lpstr>
      <vt:lpstr>91783 DEWNR PPT Nov 2012 V3</vt:lpstr>
      <vt:lpstr>Basin Plan environmental evaluation &amp; reporting</vt:lpstr>
    </vt:vector>
  </TitlesOfParts>
  <Company>DEWNR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&amp; reporting</dc:title>
  <dc:creator>Justine Smith</dc:creator>
  <cp:lastModifiedBy>Justine Smith</cp:lastModifiedBy>
  <cp:revision>4</cp:revision>
  <dcterms:created xsi:type="dcterms:W3CDTF">2018-02-28T00:05:46Z</dcterms:created>
  <dcterms:modified xsi:type="dcterms:W3CDTF">2018-02-28T02:21:04Z</dcterms:modified>
</cp:coreProperties>
</file>